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4"/>
    <p:sldMasterId id="2147483780" r:id="rId5"/>
    <p:sldMasterId id="2147483811" r:id="rId6"/>
  </p:sldMasterIdLst>
  <p:notesMasterIdLst>
    <p:notesMasterId r:id="rId32"/>
  </p:notesMasterIdLst>
  <p:handoutMasterIdLst>
    <p:handoutMasterId r:id="rId33"/>
  </p:handoutMasterIdLst>
  <p:sldIdLst>
    <p:sldId id="2050" r:id="rId7"/>
    <p:sldId id="2071" r:id="rId8"/>
    <p:sldId id="1822" r:id="rId9"/>
    <p:sldId id="1823" r:id="rId10"/>
    <p:sldId id="2145707749" r:id="rId11"/>
    <p:sldId id="2056" r:id="rId12"/>
    <p:sldId id="2145707775" r:id="rId13"/>
    <p:sldId id="2145707776" r:id="rId14"/>
    <p:sldId id="2145709527" r:id="rId15"/>
    <p:sldId id="2145709528" r:id="rId16"/>
    <p:sldId id="2145707777" r:id="rId17"/>
    <p:sldId id="2145707778" r:id="rId18"/>
    <p:sldId id="2145707784" r:id="rId19"/>
    <p:sldId id="2145707785" r:id="rId20"/>
    <p:sldId id="2145707786" r:id="rId21"/>
    <p:sldId id="2145707787" r:id="rId22"/>
    <p:sldId id="2145707789" r:id="rId23"/>
    <p:sldId id="2145707780" r:id="rId24"/>
    <p:sldId id="2145707781" r:id="rId25"/>
    <p:sldId id="2145707783" r:id="rId26"/>
    <p:sldId id="2145709529" r:id="rId27"/>
    <p:sldId id="2145709531" r:id="rId28"/>
    <p:sldId id="2145709530" r:id="rId29"/>
    <p:sldId id="2145707747" r:id="rId30"/>
    <p:sldId id="2145707772" r:id="rId31"/>
  </p:sldIdLst>
  <p:sldSz cx="12192000" cy="6858000"/>
  <p:notesSz cx="6742113" cy="98726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21FE4F6-86EE-4F6C-89E2-11A5FC97EB31}">
          <p14:sldIdLst>
            <p14:sldId id="2050"/>
            <p14:sldId id="2071"/>
            <p14:sldId id="1822"/>
            <p14:sldId id="1823"/>
            <p14:sldId id="2145707749"/>
            <p14:sldId id="2056"/>
            <p14:sldId id="2145707775"/>
            <p14:sldId id="2145707776"/>
            <p14:sldId id="2145709527"/>
            <p14:sldId id="2145709528"/>
            <p14:sldId id="2145707777"/>
            <p14:sldId id="2145707778"/>
            <p14:sldId id="2145707784"/>
            <p14:sldId id="2145707785"/>
            <p14:sldId id="2145707786"/>
            <p14:sldId id="2145707787"/>
            <p14:sldId id="2145707789"/>
            <p14:sldId id="2145707780"/>
            <p14:sldId id="2145707781"/>
            <p14:sldId id="2145707783"/>
            <p14:sldId id="2145709529"/>
            <p14:sldId id="2145709531"/>
            <p14:sldId id="2145709530"/>
            <p14:sldId id="2145707747"/>
            <p14:sldId id="2145707772"/>
          </p14:sldIdLst>
        </p14:section>
        <p14:section name="Untitled Section" id="{3D0004EA-3CC9-47A2-A3B9-E3D240BC95B5}">
          <p14:sldIdLst/>
        </p14:section>
      </p14:sectionLst>
    </p:ext>
    <p:ext uri="{EFAFB233-063F-42B5-8137-9DF3F51BA10A}">
      <p15:sldGuideLst xmlns:p15="http://schemas.microsoft.com/office/powerpoint/2012/main">
        <p15:guide id="1" orient="horz" pos="436" userDrawn="1">
          <p15:clr>
            <a:srgbClr val="A4A3A4"/>
          </p15:clr>
        </p15:guide>
        <p15:guide id="2" pos="18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3C2B"/>
    <a:srgbClr val="7DBA02"/>
    <a:srgbClr val="FDC60D"/>
    <a:srgbClr val="959B51"/>
    <a:srgbClr val="F37920"/>
    <a:srgbClr val="0098AF"/>
    <a:srgbClr val="8CBE3A"/>
    <a:srgbClr val="E42313"/>
    <a:srgbClr val="D32E11"/>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7969" autoAdjust="0"/>
  </p:normalViewPr>
  <p:slideViewPr>
    <p:cSldViewPr snapToGrid="0">
      <p:cViewPr varScale="1">
        <p:scale>
          <a:sx n="51" d="100"/>
          <a:sy n="51" d="100"/>
        </p:scale>
        <p:origin x="1416" y="60"/>
      </p:cViewPr>
      <p:guideLst>
        <p:guide orient="horz" pos="436"/>
        <p:guide pos="189"/>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D26062-7206-42FE-A191-BB5A3F24A240}"/>
              </a:ext>
            </a:extLst>
          </p:cNvPr>
          <p:cNvSpPr>
            <a:spLocks noGrp="1"/>
          </p:cNvSpPr>
          <p:nvPr>
            <p:ph type="hdr" sz="quarter"/>
          </p:nvPr>
        </p:nvSpPr>
        <p:spPr>
          <a:xfrm>
            <a:off x="0" y="0"/>
            <a:ext cx="2921582" cy="49534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FB410131-BC1B-4C83-BAA0-CD13BC2812C6}"/>
              </a:ext>
            </a:extLst>
          </p:cNvPr>
          <p:cNvSpPr>
            <a:spLocks noGrp="1"/>
          </p:cNvSpPr>
          <p:nvPr>
            <p:ph type="dt" sz="quarter" idx="1"/>
          </p:nvPr>
        </p:nvSpPr>
        <p:spPr>
          <a:xfrm>
            <a:off x="3818971" y="0"/>
            <a:ext cx="2921582" cy="495348"/>
          </a:xfrm>
          <a:prstGeom prst="rect">
            <a:avLst/>
          </a:prstGeom>
        </p:spPr>
        <p:txBody>
          <a:bodyPr vert="horz" lIns="91440" tIns="45720" rIns="91440" bIns="45720" rtlCol="0"/>
          <a:lstStyle>
            <a:lvl1pPr algn="r">
              <a:defRPr sz="1200"/>
            </a:lvl1pPr>
          </a:lstStyle>
          <a:p>
            <a:fld id="{43E9E0EE-1DCB-4F30-B077-464F007E46A9}" type="datetimeFigureOut">
              <a:rPr lang="en-GB" smtClean="0"/>
              <a:t>24/08/2026</a:t>
            </a:fld>
            <a:endParaRPr lang="en-GB" dirty="0"/>
          </a:p>
        </p:txBody>
      </p:sp>
      <p:sp>
        <p:nvSpPr>
          <p:cNvPr id="4" name="Footer Placeholder 3">
            <a:extLst>
              <a:ext uri="{FF2B5EF4-FFF2-40B4-BE49-F238E27FC236}">
                <a16:creationId xmlns:a16="http://schemas.microsoft.com/office/drawing/2014/main" id="{83B17F80-520F-4F97-9BFD-F218B23CB8E9}"/>
              </a:ext>
            </a:extLst>
          </p:cNvPr>
          <p:cNvSpPr>
            <a:spLocks noGrp="1"/>
          </p:cNvSpPr>
          <p:nvPr>
            <p:ph type="ftr" sz="quarter" idx="2"/>
          </p:nvPr>
        </p:nvSpPr>
        <p:spPr>
          <a:xfrm>
            <a:off x="0" y="9377317"/>
            <a:ext cx="2921582" cy="49534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64D9C2C7-6FAF-40EA-AAF4-3EFD6C389A42}"/>
              </a:ext>
            </a:extLst>
          </p:cNvPr>
          <p:cNvSpPr>
            <a:spLocks noGrp="1"/>
          </p:cNvSpPr>
          <p:nvPr>
            <p:ph type="sldNum" sz="quarter" idx="3"/>
          </p:nvPr>
        </p:nvSpPr>
        <p:spPr>
          <a:xfrm>
            <a:off x="3818971" y="9377317"/>
            <a:ext cx="2921582" cy="495347"/>
          </a:xfrm>
          <a:prstGeom prst="rect">
            <a:avLst/>
          </a:prstGeom>
        </p:spPr>
        <p:txBody>
          <a:bodyPr vert="horz" lIns="91440" tIns="45720" rIns="91440" bIns="45720" rtlCol="0" anchor="b"/>
          <a:lstStyle>
            <a:lvl1pPr algn="r">
              <a:defRPr sz="1200"/>
            </a:lvl1pPr>
          </a:lstStyle>
          <a:p>
            <a:fld id="{6AFBB4C9-A071-41E4-892E-F03D70EA8B87}" type="slidenum">
              <a:rPr lang="en-GB" smtClean="0"/>
              <a:t>‹#›</a:t>
            </a:fld>
            <a:endParaRPr lang="en-GB" dirty="0"/>
          </a:p>
        </p:txBody>
      </p:sp>
    </p:spTree>
    <p:extLst>
      <p:ext uri="{BB962C8B-B14F-4D97-AF65-F5344CB8AC3E}">
        <p14:creationId xmlns:p14="http://schemas.microsoft.com/office/powerpoint/2010/main" val="12461256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1582" cy="49534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18971" y="0"/>
            <a:ext cx="2921582" cy="495348"/>
          </a:xfrm>
          <a:prstGeom prst="rect">
            <a:avLst/>
          </a:prstGeom>
        </p:spPr>
        <p:txBody>
          <a:bodyPr vert="horz" lIns="91440" tIns="45720" rIns="91440" bIns="45720" rtlCol="0"/>
          <a:lstStyle>
            <a:lvl1pPr algn="r">
              <a:defRPr sz="1200"/>
            </a:lvl1pPr>
          </a:lstStyle>
          <a:p>
            <a:fld id="{19CE7D0A-618D-469D-A0F6-7E10C3D47CE6}" type="datetimeFigureOut">
              <a:rPr lang="en-GB" smtClean="0"/>
              <a:t>24/08/2026</a:t>
            </a:fld>
            <a:endParaRPr lang="en-GB" dirty="0"/>
          </a:p>
        </p:txBody>
      </p:sp>
      <p:sp>
        <p:nvSpPr>
          <p:cNvPr id="4" name="Slide Image Placeholder 3"/>
          <p:cNvSpPr>
            <a:spLocks noGrp="1" noRot="1" noChangeAspect="1"/>
          </p:cNvSpPr>
          <p:nvPr>
            <p:ph type="sldImg" idx="2"/>
          </p:nvPr>
        </p:nvSpPr>
        <p:spPr>
          <a:xfrm>
            <a:off x="409575" y="1233488"/>
            <a:ext cx="5922963" cy="3332162"/>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4212" y="4751219"/>
            <a:ext cx="5393690" cy="38873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17"/>
            <a:ext cx="2921582" cy="49534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18971" y="9377317"/>
            <a:ext cx="2921582" cy="495347"/>
          </a:xfrm>
          <a:prstGeom prst="rect">
            <a:avLst/>
          </a:prstGeom>
        </p:spPr>
        <p:txBody>
          <a:bodyPr vert="horz" lIns="91440" tIns="45720" rIns="91440" bIns="45720" rtlCol="0" anchor="b"/>
          <a:lstStyle>
            <a:lvl1pPr algn="r">
              <a:defRPr sz="1200"/>
            </a:lvl1pPr>
          </a:lstStyle>
          <a:p>
            <a:fld id="{42843C31-A911-4174-806B-8AA6C10B71FB}" type="slidenum">
              <a:rPr lang="en-GB" smtClean="0"/>
              <a:t>‹#›</a:t>
            </a:fld>
            <a:endParaRPr lang="en-GB" dirty="0"/>
          </a:p>
        </p:txBody>
      </p:sp>
    </p:spTree>
    <p:extLst>
      <p:ext uri="{BB962C8B-B14F-4D97-AF65-F5344CB8AC3E}">
        <p14:creationId xmlns:p14="http://schemas.microsoft.com/office/powerpoint/2010/main" val="3461644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2843C31-A911-4174-806B-8AA6C10B71FB}" type="slidenum">
              <a:rPr lang="en-GB" smtClean="0"/>
              <a:t>1</a:t>
            </a:fld>
            <a:endParaRPr lang="en-GB" dirty="0"/>
          </a:p>
        </p:txBody>
      </p:sp>
    </p:spTree>
    <p:extLst>
      <p:ext uri="{BB962C8B-B14F-4D97-AF65-F5344CB8AC3E}">
        <p14:creationId xmlns:p14="http://schemas.microsoft.com/office/powerpoint/2010/main" val="2483017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2843C31-A911-4174-806B-8AA6C10B71FB}" type="slidenum">
              <a:rPr lang="en-GB" smtClean="0"/>
              <a:t>6</a:t>
            </a:fld>
            <a:endParaRPr lang="en-GB" dirty="0"/>
          </a:p>
        </p:txBody>
      </p:sp>
    </p:spTree>
    <p:extLst>
      <p:ext uri="{BB962C8B-B14F-4D97-AF65-F5344CB8AC3E}">
        <p14:creationId xmlns:p14="http://schemas.microsoft.com/office/powerpoint/2010/main" val="7453100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5298C-6FEF-D22A-B926-A36B6CC14A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AEC220-8E63-51C2-87AB-2E91ACBBBE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201405-8592-D849-E66B-EB7F0F059EFD}"/>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BE5C3865-C0D4-0588-1800-DA5FD84DA50E}"/>
              </a:ext>
            </a:extLst>
          </p:cNvPr>
          <p:cNvSpPr>
            <a:spLocks noGrp="1"/>
          </p:cNvSpPr>
          <p:nvPr>
            <p:ph type="sldNum" sz="quarter" idx="5"/>
          </p:nvPr>
        </p:nvSpPr>
        <p:spPr/>
        <p:txBody>
          <a:bodyPr/>
          <a:lstStyle/>
          <a:p>
            <a:fld id="{42843C31-A911-4174-806B-8AA6C10B71FB}" type="slidenum">
              <a:rPr lang="en-GB" smtClean="0"/>
              <a:t>7</a:t>
            </a:fld>
            <a:endParaRPr lang="en-GB" dirty="0"/>
          </a:p>
        </p:txBody>
      </p:sp>
    </p:spTree>
    <p:extLst>
      <p:ext uri="{BB962C8B-B14F-4D97-AF65-F5344CB8AC3E}">
        <p14:creationId xmlns:p14="http://schemas.microsoft.com/office/powerpoint/2010/main" val="9170678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9038E-6334-9D14-0333-B12423AA88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6FBCE7-22D8-B8FA-CC27-555AD7AE5A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6F5718-590A-D4A3-A08A-F56E010FC14D}"/>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4FDC3B45-473E-7A08-98AF-716A30FA5924}"/>
              </a:ext>
            </a:extLst>
          </p:cNvPr>
          <p:cNvSpPr>
            <a:spLocks noGrp="1"/>
          </p:cNvSpPr>
          <p:nvPr>
            <p:ph type="sldNum" sz="quarter" idx="5"/>
          </p:nvPr>
        </p:nvSpPr>
        <p:spPr/>
        <p:txBody>
          <a:bodyPr/>
          <a:lstStyle/>
          <a:p>
            <a:fld id="{42843C31-A911-4174-806B-8AA6C10B71FB}" type="slidenum">
              <a:rPr lang="en-GB" smtClean="0"/>
              <a:t>8</a:t>
            </a:fld>
            <a:endParaRPr lang="en-GB" dirty="0"/>
          </a:p>
        </p:txBody>
      </p:sp>
    </p:spTree>
    <p:extLst>
      <p:ext uri="{BB962C8B-B14F-4D97-AF65-F5344CB8AC3E}">
        <p14:creationId xmlns:p14="http://schemas.microsoft.com/office/powerpoint/2010/main" val="2845608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04899-B55A-DC0D-D945-46AA090617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B96AE5-EFA1-77E8-965B-533213C676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2C3641-ABC4-E732-F50D-DC1388023C54}"/>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6587C7B1-F030-BFC6-AEF4-67084824E1D5}"/>
              </a:ext>
            </a:extLst>
          </p:cNvPr>
          <p:cNvSpPr>
            <a:spLocks noGrp="1"/>
          </p:cNvSpPr>
          <p:nvPr>
            <p:ph type="sldNum" sz="quarter" idx="5"/>
          </p:nvPr>
        </p:nvSpPr>
        <p:spPr/>
        <p:txBody>
          <a:bodyPr/>
          <a:lstStyle/>
          <a:p>
            <a:fld id="{42843C31-A911-4174-806B-8AA6C10B71FB}" type="slidenum">
              <a:rPr lang="en-GB" smtClean="0"/>
              <a:t>9</a:t>
            </a:fld>
            <a:endParaRPr lang="en-GB" dirty="0"/>
          </a:p>
        </p:txBody>
      </p:sp>
    </p:spTree>
    <p:extLst>
      <p:ext uri="{BB962C8B-B14F-4D97-AF65-F5344CB8AC3E}">
        <p14:creationId xmlns:p14="http://schemas.microsoft.com/office/powerpoint/2010/main" val="20921327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ADB78-ED97-1FB2-960F-0BA6565347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7349EC-305F-F7AB-52CC-129A422043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1CA9FD-E8C1-E3D7-1AF3-55A86AC4DD14}"/>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11B51FAA-2CE7-7244-245B-8446711CFF34}"/>
              </a:ext>
            </a:extLst>
          </p:cNvPr>
          <p:cNvSpPr>
            <a:spLocks noGrp="1"/>
          </p:cNvSpPr>
          <p:nvPr>
            <p:ph type="sldNum" sz="quarter" idx="5"/>
          </p:nvPr>
        </p:nvSpPr>
        <p:spPr/>
        <p:txBody>
          <a:bodyPr/>
          <a:lstStyle/>
          <a:p>
            <a:fld id="{42843C31-A911-4174-806B-8AA6C10B71FB}" type="slidenum">
              <a:rPr lang="en-GB" smtClean="0"/>
              <a:t>10</a:t>
            </a:fld>
            <a:endParaRPr lang="en-GB" dirty="0"/>
          </a:p>
        </p:txBody>
      </p:sp>
    </p:spTree>
    <p:extLst>
      <p:ext uri="{BB962C8B-B14F-4D97-AF65-F5344CB8AC3E}">
        <p14:creationId xmlns:p14="http://schemas.microsoft.com/office/powerpoint/2010/main" val="1982613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6D9F4-2F03-4769-5F65-910A4EECCC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0D8E82-B8B6-16B4-95BD-421894AB37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D1C548-C0FE-C008-1531-F3D2D7ADF824}"/>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E19E20EE-6C81-15B4-E6AA-60509CD4C25F}"/>
              </a:ext>
            </a:extLst>
          </p:cNvPr>
          <p:cNvSpPr>
            <a:spLocks noGrp="1"/>
          </p:cNvSpPr>
          <p:nvPr>
            <p:ph type="sldNum" sz="quarter" idx="5"/>
          </p:nvPr>
        </p:nvSpPr>
        <p:spPr/>
        <p:txBody>
          <a:bodyPr/>
          <a:lstStyle/>
          <a:p>
            <a:fld id="{42843C31-A911-4174-806B-8AA6C10B71FB}" type="slidenum">
              <a:rPr lang="en-GB" smtClean="0"/>
              <a:t>11</a:t>
            </a:fld>
            <a:endParaRPr lang="en-GB" dirty="0"/>
          </a:p>
        </p:txBody>
      </p:sp>
    </p:spTree>
    <p:extLst>
      <p:ext uri="{BB962C8B-B14F-4D97-AF65-F5344CB8AC3E}">
        <p14:creationId xmlns:p14="http://schemas.microsoft.com/office/powerpoint/2010/main" val="3554607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71434-5684-7FB3-5D9C-5325D4BE4B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D363EC-7241-35DC-9D2A-D2374125C7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E99D7A-5CC6-D7B4-12B6-9581146A4D28}"/>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A580EA15-A4C3-44D3-6D06-98CBE21DF902}"/>
              </a:ext>
            </a:extLst>
          </p:cNvPr>
          <p:cNvSpPr>
            <a:spLocks noGrp="1"/>
          </p:cNvSpPr>
          <p:nvPr>
            <p:ph type="sldNum" sz="quarter" idx="5"/>
          </p:nvPr>
        </p:nvSpPr>
        <p:spPr/>
        <p:txBody>
          <a:bodyPr/>
          <a:lstStyle/>
          <a:p>
            <a:fld id="{42843C31-A911-4174-806B-8AA6C10B71FB}" type="slidenum">
              <a:rPr lang="en-GB" smtClean="0"/>
              <a:t>12</a:t>
            </a:fld>
            <a:endParaRPr lang="en-GB" dirty="0"/>
          </a:p>
        </p:txBody>
      </p:sp>
    </p:spTree>
    <p:extLst>
      <p:ext uri="{BB962C8B-B14F-4D97-AF65-F5344CB8AC3E}">
        <p14:creationId xmlns:p14="http://schemas.microsoft.com/office/powerpoint/2010/main" val="3946948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7C372-7B27-9314-50F0-6271640FDC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1B044B-0DCC-779D-1C2C-E5E3382692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8029DE-B77A-9A0D-8561-B9CBD5E03BE7}"/>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7C4BFD1B-C80A-09D9-B2D9-8205001FCCE1}"/>
              </a:ext>
            </a:extLst>
          </p:cNvPr>
          <p:cNvSpPr>
            <a:spLocks noGrp="1"/>
          </p:cNvSpPr>
          <p:nvPr>
            <p:ph type="sldNum" sz="quarter" idx="5"/>
          </p:nvPr>
        </p:nvSpPr>
        <p:spPr/>
        <p:txBody>
          <a:bodyPr/>
          <a:lstStyle/>
          <a:p>
            <a:fld id="{42843C31-A911-4174-806B-8AA6C10B71FB}" type="slidenum">
              <a:rPr lang="en-GB" smtClean="0"/>
              <a:t>13</a:t>
            </a:fld>
            <a:endParaRPr lang="en-GB" dirty="0"/>
          </a:p>
        </p:txBody>
      </p:sp>
    </p:spTree>
    <p:extLst>
      <p:ext uri="{BB962C8B-B14F-4D97-AF65-F5344CB8AC3E}">
        <p14:creationId xmlns:p14="http://schemas.microsoft.com/office/powerpoint/2010/main" val="7133435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1F76F-E459-D5A2-1EA9-8AFEAC0EBC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187BE1-FECE-C6B7-3972-938D5D6334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F8D7C5-5325-1153-7B20-0665BFF2686E}"/>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11FDAEB9-16B0-4F19-D155-FF596796106C}"/>
              </a:ext>
            </a:extLst>
          </p:cNvPr>
          <p:cNvSpPr>
            <a:spLocks noGrp="1"/>
          </p:cNvSpPr>
          <p:nvPr>
            <p:ph type="sldNum" sz="quarter" idx="5"/>
          </p:nvPr>
        </p:nvSpPr>
        <p:spPr/>
        <p:txBody>
          <a:bodyPr/>
          <a:lstStyle/>
          <a:p>
            <a:fld id="{42843C31-A911-4174-806B-8AA6C10B71FB}" type="slidenum">
              <a:rPr lang="en-GB" smtClean="0"/>
              <a:t>14</a:t>
            </a:fld>
            <a:endParaRPr lang="en-GB" dirty="0"/>
          </a:p>
        </p:txBody>
      </p:sp>
    </p:spTree>
    <p:extLst>
      <p:ext uri="{BB962C8B-B14F-4D97-AF65-F5344CB8AC3E}">
        <p14:creationId xmlns:p14="http://schemas.microsoft.com/office/powerpoint/2010/main" val="3382268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13EE4-4E3C-B97F-FBA9-CFE5028BB4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366E96-68DD-401A-2773-3D37029A5E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D68543-858E-BB92-191A-E072564C9270}"/>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9457B96A-9DE7-106C-17BC-1E0E33BDB384}"/>
              </a:ext>
            </a:extLst>
          </p:cNvPr>
          <p:cNvSpPr>
            <a:spLocks noGrp="1"/>
          </p:cNvSpPr>
          <p:nvPr>
            <p:ph type="sldNum" sz="quarter" idx="5"/>
          </p:nvPr>
        </p:nvSpPr>
        <p:spPr/>
        <p:txBody>
          <a:bodyPr/>
          <a:lstStyle/>
          <a:p>
            <a:fld id="{42843C31-A911-4174-806B-8AA6C10B71FB}" type="slidenum">
              <a:rPr lang="en-GB" smtClean="0"/>
              <a:t>15</a:t>
            </a:fld>
            <a:endParaRPr lang="en-GB" dirty="0"/>
          </a:p>
        </p:txBody>
      </p:sp>
    </p:spTree>
    <p:extLst>
      <p:ext uri="{BB962C8B-B14F-4D97-AF65-F5344CB8AC3E}">
        <p14:creationId xmlns:p14="http://schemas.microsoft.com/office/powerpoint/2010/main" val="20171842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A198C-AFC1-76AC-2350-66F2A5CF36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7956FE-3634-E108-684E-17B320D247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0CAE3B-82F6-D9C9-C920-512843F8AC83}"/>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04F9EB97-A3B6-F24E-0AA7-3864DCAD6E41}"/>
              </a:ext>
            </a:extLst>
          </p:cNvPr>
          <p:cNvSpPr>
            <a:spLocks noGrp="1"/>
          </p:cNvSpPr>
          <p:nvPr>
            <p:ph type="sldNum" sz="quarter" idx="5"/>
          </p:nvPr>
        </p:nvSpPr>
        <p:spPr/>
        <p:txBody>
          <a:bodyPr/>
          <a:lstStyle/>
          <a:p>
            <a:fld id="{42843C31-A911-4174-806B-8AA6C10B71FB}" type="slidenum">
              <a:rPr lang="en-GB" smtClean="0"/>
              <a:t>16</a:t>
            </a:fld>
            <a:endParaRPr lang="en-GB" dirty="0"/>
          </a:p>
        </p:txBody>
      </p:sp>
    </p:spTree>
    <p:extLst>
      <p:ext uri="{BB962C8B-B14F-4D97-AF65-F5344CB8AC3E}">
        <p14:creationId xmlns:p14="http://schemas.microsoft.com/office/powerpoint/2010/main" val="23685946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73EAC-32FE-2656-C58F-4664D43A69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14B0A7-1663-CADC-151A-55CD0AAAA3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F07ED7-F3BA-A08D-91EA-B6B388C3247E}"/>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2469B795-5313-2448-2572-ABA5F6090711}"/>
              </a:ext>
            </a:extLst>
          </p:cNvPr>
          <p:cNvSpPr>
            <a:spLocks noGrp="1"/>
          </p:cNvSpPr>
          <p:nvPr>
            <p:ph type="sldNum" sz="quarter" idx="5"/>
          </p:nvPr>
        </p:nvSpPr>
        <p:spPr/>
        <p:txBody>
          <a:bodyPr/>
          <a:lstStyle/>
          <a:p>
            <a:fld id="{42843C31-A911-4174-806B-8AA6C10B71FB}" type="slidenum">
              <a:rPr lang="en-GB" smtClean="0"/>
              <a:t>17</a:t>
            </a:fld>
            <a:endParaRPr lang="en-GB" dirty="0"/>
          </a:p>
        </p:txBody>
      </p:sp>
    </p:spTree>
    <p:extLst>
      <p:ext uri="{BB962C8B-B14F-4D97-AF65-F5344CB8AC3E}">
        <p14:creationId xmlns:p14="http://schemas.microsoft.com/office/powerpoint/2010/main" val="36095185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796B2-A526-9299-38A3-F37A205581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263D42-B880-0459-443F-8974922CAC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BD5625-859D-C6D1-24AF-77E37A09B4FB}"/>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6523298F-FF01-A553-7A22-6D5C0839F4BA}"/>
              </a:ext>
            </a:extLst>
          </p:cNvPr>
          <p:cNvSpPr>
            <a:spLocks noGrp="1"/>
          </p:cNvSpPr>
          <p:nvPr>
            <p:ph type="sldNum" sz="quarter" idx="5"/>
          </p:nvPr>
        </p:nvSpPr>
        <p:spPr/>
        <p:txBody>
          <a:bodyPr/>
          <a:lstStyle/>
          <a:p>
            <a:fld id="{42843C31-A911-4174-806B-8AA6C10B71FB}" type="slidenum">
              <a:rPr lang="en-GB" smtClean="0"/>
              <a:t>18</a:t>
            </a:fld>
            <a:endParaRPr lang="en-GB" dirty="0"/>
          </a:p>
        </p:txBody>
      </p:sp>
    </p:spTree>
    <p:extLst>
      <p:ext uri="{BB962C8B-B14F-4D97-AF65-F5344CB8AC3E}">
        <p14:creationId xmlns:p14="http://schemas.microsoft.com/office/powerpoint/2010/main" val="12177973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053DF-DCEB-6F47-64A1-74393C5F38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45A76A-BF38-9695-B7B9-838A434EB9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9E5CFB-F420-50BF-5A94-EBC85E8BF5B4}"/>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656317D9-451C-6998-C188-A7505A7B1725}"/>
              </a:ext>
            </a:extLst>
          </p:cNvPr>
          <p:cNvSpPr>
            <a:spLocks noGrp="1"/>
          </p:cNvSpPr>
          <p:nvPr>
            <p:ph type="sldNum" sz="quarter" idx="5"/>
          </p:nvPr>
        </p:nvSpPr>
        <p:spPr/>
        <p:txBody>
          <a:bodyPr/>
          <a:lstStyle/>
          <a:p>
            <a:fld id="{42843C31-A911-4174-806B-8AA6C10B71FB}" type="slidenum">
              <a:rPr lang="en-GB" smtClean="0"/>
              <a:t>19</a:t>
            </a:fld>
            <a:endParaRPr lang="en-GB" dirty="0"/>
          </a:p>
        </p:txBody>
      </p:sp>
    </p:spTree>
    <p:extLst>
      <p:ext uri="{BB962C8B-B14F-4D97-AF65-F5344CB8AC3E}">
        <p14:creationId xmlns:p14="http://schemas.microsoft.com/office/powerpoint/2010/main" val="4766713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0B888-DCFF-53B4-1464-8EBFBDD7BD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7BF991-5608-7F13-A105-028FFFE92F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E07A6F-6697-C324-0113-647EFE2C6E35}"/>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72B87AF8-DA92-E5B7-5C82-A97BDE3F62C6}"/>
              </a:ext>
            </a:extLst>
          </p:cNvPr>
          <p:cNvSpPr>
            <a:spLocks noGrp="1"/>
          </p:cNvSpPr>
          <p:nvPr>
            <p:ph type="sldNum" sz="quarter" idx="5"/>
          </p:nvPr>
        </p:nvSpPr>
        <p:spPr/>
        <p:txBody>
          <a:bodyPr/>
          <a:lstStyle/>
          <a:p>
            <a:fld id="{42843C31-A911-4174-806B-8AA6C10B71FB}" type="slidenum">
              <a:rPr lang="en-GB" smtClean="0"/>
              <a:t>20</a:t>
            </a:fld>
            <a:endParaRPr lang="en-GB" dirty="0"/>
          </a:p>
        </p:txBody>
      </p:sp>
    </p:spTree>
    <p:extLst>
      <p:ext uri="{BB962C8B-B14F-4D97-AF65-F5344CB8AC3E}">
        <p14:creationId xmlns:p14="http://schemas.microsoft.com/office/powerpoint/2010/main" val="29149958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09D28-4111-AFA2-F94D-E6A9963226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3347E3-6820-B43B-B023-A509846F86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3CCC2D-BB3D-D0DA-9C65-32061BE9C595}"/>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819E6455-5F99-4016-9949-06CBDD0210A8}"/>
              </a:ext>
            </a:extLst>
          </p:cNvPr>
          <p:cNvSpPr>
            <a:spLocks noGrp="1"/>
          </p:cNvSpPr>
          <p:nvPr>
            <p:ph type="sldNum" sz="quarter" idx="5"/>
          </p:nvPr>
        </p:nvSpPr>
        <p:spPr/>
        <p:txBody>
          <a:bodyPr/>
          <a:lstStyle/>
          <a:p>
            <a:fld id="{42843C31-A911-4174-806B-8AA6C10B71FB}" type="slidenum">
              <a:rPr lang="en-GB" smtClean="0"/>
              <a:t>21</a:t>
            </a:fld>
            <a:endParaRPr lang="en-GB" dirty="0"/>
          </a:p>
        </p:txBody>
      </p:sp>
    </p:spTree>
    <p:extLst>
      <p:ext uri="{BB962C8B-B14F-4D97-AF65-F5344CB8AC3E}">
        <p14:creationId xmlns:p14="http://schemas.microsoft.com/office/powerpoint/2010/main" val="35707382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991F1-3783-9AD0-D4CC-71C7E9FFDA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498193-A9DD-B0DE-3345-C8B666FD4E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197C98-DF91-BAEC-A93D-B0522EAA3FA9}"/>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2C9031C3-6F39-CA62-9597-5ECC0D9DCC95}"/>
              </a:ext>
            </a:extLst>
          </p:cNvPr>
          <p:cNvSpPr>
            <a:spLocks noGrp="1"/>
          </p:cNvSpPr>
          <p:nvPr>
            <p:ph type="sldNum" sz="quarter" idx="5"/>
          </p:nvPr>
        </p:nvSpPr>
        <p:spPr/>
        <p:txBody>
          <a:bodyPr/>
          <a:lstStyle/>
          <a:p>
            <a:fld id="{42843C31-A911-4174-806B-8AA6C10B71FB}" type="slidenum">
              <a:rPr lang="en-GB" smtClean="0"/>
              <a:t>22</a:t>
            </a:fld>
            <a:endParaRPr lang="en-GB" dirty="0"/>
          </a:p>
        </p:txBody>
      </p:sp>
    </p:spTree>
    <p:extLst>
      <p:ext uri="{BB962C8B-B14F-4D97-AF65-F5344CB8AC3E}">
        <p14:creationId xmlns:p14="http://schemas.microsoft.com/office/powerpoint/2010/main" val="15723583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1D7E1-3389-AB3E-820B-4FFDCF51F3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1EFA85-053F-C43A-9439-8729420269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7FACF9-3DA9-FC3C-E417-C08E38025239}"/>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7217E5F6-8A1F-494D-3222-6FA8634282DD}"/>
              </a:ext>
            </a:extLst>
          </p:cNvPr>
          <p:cNvSpPr>
            <a:spLocks noGrp="1"/>
          </p:cNvSpPr>
          <p:nvPr>
            <p:ph type="sldNum" sz="quarter" idx="5"/>
          </p:nvPr>
        </p:nvSpPr>
        <p:spPr/>
        <p:txBody>
          <a:bodyPr/>
          <a:lstStyle/>
          <a:p>
            <a:fld id="{42843C31-A911-4174-806B-8AA6C10B71FB}" type="slidenum">
              <a:rPr lang="en-GB" smtClean="0"/>
              <a:t>23</a:t>
            </a:fld>
            <a:endParaRPr lang="en-GB" dirty="0"/>
          </a:p>
        </p:txBody>
      </p:sp>
    </p:spTree>
    <p:extLst>
      <p:ext uri="{BB962C8B-B14F-4D97-AF65-F5344CB8AC3E}">
        <p14:creationId xmlns:p14="http://schemas.microsoft.com/office/powerpoint/2010/main" val="21478175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emf"/></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5.xml"/><Relationship Id="rId6" Type="http://schemas.openxmlformats.org/officeDocument/2006/relationships/image" Target="../media/image24.jpg"/><Relationship Id="rId5" Type="http://schemas.openxmlformats.org/officeDocument/2006/relationships/image" Target="../media/image17.png"/><Relationship Id="rId4" Type="http://schemas.openxmlformats.org/officeDocument/2006/relationships/image" Target="../media/image16.emf"/></Relationships>
</file>

<file path=ppt/slideLayouts/_rels/slideLayout5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6.xml"/><Relationship Id="rId6" Type="http://schemas.openxmlformats.org/officeDocument/2006/relationships/image" Target="../media/image24.jpg"/><Relationship Id="rId5" Type="http://schemas.openxmlformats.org/officeDocument/2006/relationships/image" Target="../media/image25.png"/><Relationship Id="rId4" Type="http://schemas.openxmlformats.org/officeDocument/2006/relationships/image" Target="../media/image16.emf"/></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7.xml"/><Relationship Id="rId6" Type="http://schemas.openxmlformats.org/officeDocument/2006/relationships/image" Target="../media/image24.jpg"/><Relationship Id="rId5" Type="http://schemas.openxmlformats.org/officeDocument/2006/relationships/image" Target="../media/image26.png"/><Relationship Id="rId4" Type="http://schemas.openxmlformats.org/officeDocument/2006/relationships/image" Target="../media/image16.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8.xml"/><Relationship Id="rId4" Type="http://schemas.openxmlformats.org/officeDocument/2006/relationships/image" Target="../media/image16.emf"/></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Master" Target="../slideMasters/slideMaster3.xml"/><Relationship Id="rId4" Type="http://schemas.openxmlformats.org/officeDocument/2006/relationships/image" Target="../media/image29.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2" name="Picture 1">
            <a:extLst>
              <a:ext uri="{FF2B5EF4-FFF2-40B4-BE49-F238E27FC236}">
                <a16:creationId xmlns:a16="http://schemas.microsoft.com/office/drawing/2014/main" id="{0B3F589F-2371-83D8-F684-3450621F48A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938308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3" name="Picture 2">
            <a:extLst>
              <a:ext uri="{FF2B5EF4-FFF2-40B4-BE49-F238E27FC236}">
                <a16:creationId xmlns:a16="http://schemas.microsoft.com/office/drawing/2014/main" id="{250BD579-4CC2-EDC1-6F2E-4E4E271189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505147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59243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922222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948454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pic>
        <p:nvPicPr>
          <p:cNvPr id="4" name="Picture Placeholder 115">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39079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2" name="Title 1">
            <a:extLst>
              <a:ext uri="{FF2B5EF4-FFF2-40B4-BE49-F238E27FC236}">
                <a16:creationId xmlns:a16="http://schemas.microsoft.com/office/drawing/2014/main" id="{86077D36-9B62-FD3B-4F96-ED9C71D7AA9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80047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429000"/>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Title 1">
            <a:extLst>
              <a:ext uri="{FF2B5EF4-FFF2-40B4-BE49-F238E27FC236}">
                <a16:creationId xmlns:a16="http://schemas.microsoft.com/office/drawing/2014/main" id="{1323907A-9933-E4B0-2CF7-72CC82888E5C}"/>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037340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4558506" y="3308789"/>
            <a:ext cx="5099774" cy="484025"/>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
        <p:nvSpPr>
          <p:cNvPr id="8" name="Title 1">
            <a:extLst>
              <a:ext uri="{FF2B5EF4-FFF2-40B4-BE49-F238E27FC236}">
                <a16:creationId xmlns:a16="http://schemas.microsoft.com/office/drawing/2014/main" id="{2B194933-7819-E06D-72CA-3D249A06F17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2900451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4927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84101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dirty="0"/>
          </a:p>
        </p:txBody>
      </p:sp>
    </p:spTree>
    <p:extLst>
      <p:ext uri="{BB962C8B-B14F-4D97-AF65-F5344CB8AC3E}">
        <p14:creationId xmlns:p14="http://schemas.microsoft.com/office/powerpoint/2010/main" val="29285813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10" name="Picture 9" descr="A green train on a track&#10;&#10;Description automatically generated">
            <a:extLst>
              <a:ext uri="{FF2B5EF4-FFF2-40B4-BE49-F238E27FC236}">
                <a16:creationId xmlns:a16="http://schemas.microsoft.com/office/drawing/2014/main" id="{632EF9B6-B7F2-5B68-A22D-54C283B3FF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5851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4608551" y="1078100"/>
            <a:ext cx="5071263" cy="2585323"/>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574970" y="3952119"/>
            <a:ext cx="2810385" cy="788724"/>
          </a:xfrm>
          <a:prstGeom prst="rect">
            <a:avLst/>
          </a:prstGeom>
        </p:spPr>
        <p:txBody>
          <a:bodyPr wrap="none" tIns="144000">
            <a:spAutoFit/>
          </a:bodyPr>
          <a:lstStyle>
            <a:lvl1pPr algn="r">
              <a:defRPr sz="2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6440541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070249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8" name="Picture 7" descr="Train tracks with train cars on each side&#10;&#10;Description automatically generated">
            <a:extLst>
              <a:ext uri="{FF2B5EF4-FFF2-40B4-BE49-F238E27FC236}">
                <a16:creationId xmlns:a16="http://schemas.microsoft.com/office/drawing/2014/main" id="{2ED9AAEA-3731-AD3D-0F78-72016945F36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8271"/>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984614" y="1239087"/>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3285615" y="3772254"/>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8270678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4" name="Picture 3" descr="A yellow pipes on a building&#10;&#10;Description automatically generated with medium confidence">
            <a:extLst>
              <a:ext uri="{FF2B5EF4-FFF2-40B4-BE49-F238E27FC236}">
                <a16:creationId xmlns:a16="http://schemas.microsoft.com/office/drawing/2014/main" id="{9EB74ED6-8907-4B51-479C-FDD3F66E7FA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5483263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2" name="Picture Placeholder 115" descr="Top view of a wooden desk with a white keyboard, drawing plan and drawing compass, and pens.">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661925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2283677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dirty="0"/>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3" cy="410136"/>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4" y="152400"/>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Tree>
    <p:extLst>
      <p:ext uri="{BB962C8B-B14F-4D97-AF65-F5344CB8AC3E}">
        <p14:creationId xmlns:p14="http://schemas.microsoft.com/office/powerpoint/2010/main" val="4674954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dirty="0"/>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6523945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93634" y="528118"/>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1875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283474" y="158786"/>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4416671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83475" y="845445"/>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283474" y="1778000"/>
            <a:ext cx="36720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260000"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236526"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4942775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581900" cy="3902075"/>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297951" y="2466814"/>
            <a:ext cx="4139578"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287792" y="1776016"/>
            <a:ext cx="4139578"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717421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430887"/>
          </a:xfrm>
          <a:prstGeom prst="rect">
            <a:avLst/>
          </a:prstGeom>
        </p:spPr>
        <p:txBody>
          <a:bodyPr wrap="square">
            <a:spAutoFit/>
          </a:bodyPr>
          <a:lstStyle>
            <a:lvl1pPr algn="ctr">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13052392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283475" y="8312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1971042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83867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Freeform 1">
            <a:extLst>
              <a:ext uri="{FF2B5EF4-FFF2-40B4-BE49-F238E27FC236}">
                <a16:creationId xmlns:a16="http://schemas.microsoft.com/office/drawing/2014/main" id="{9356F0B1-A2E8-1558-F23B-6FD74C52E4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4" name="Rectangle 3">
            <a:extLst>
              <a:ext uri="{FF2B5EF4-FFF2-40B4-BE49-F238E27FC236}">
                <a16:creationId xmlns:a16="http://schemas.microsoft.com/office/drawing/2014/main" id="{F1325288-7D19-894A-52D8-9A820BF0B847}"/>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Tree>
    <p:extLst>
      <p:ext uri="{BB962C8B-B14F-4D97-AF65-F5344CB8AC3E}">
        <p14:creationId xmlns:p14="http://schemas.microsoft.com/office/powerpoint/2010/main" val="2958172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0" y="0"/>
            <a:ext cx="12192000" cy="603754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Tree>
    <p:extLst>
      <p:ext uri="{BB962C8B-B14F-4D97-AF65-F5344CB8AC3E}">
        <p14:creationId xmlns:p14="http://schemas.microsoft.com/office/powerpoint/2010/main" val="33987348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p:txBody>
          <a:bodyPr/>
          <a:lstStyle>
            <a:lvl1pPr>
              <a:defRPr/>
            </a:lvl1pPr>
          </a:lstStyle>
          <a:p>
            <a:r>
              <a:rPr lang="en-US" dirty="0"/>
              <a:t>CLICK TO EDIT CUSTOM SLIDE</a:t>
            </a:r>
            <a:endParaRPr lang="en-GB" dirty="0"/>
          </a:p>
        </p:txBody>
      </p:sp>
    </p:spTree>
    <p:extLst>
      <p:ext uri="{BB962C8B-B14F-4D97-AF65-F5344CB8AC3E}">
        <p14:creationId xmlns:p14="http://schemas.microsoft.com/office/powerpoint/2010/main" val="17945379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1. CONTENTS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819311433"/>
              </p:ext>
            </p:ext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956" y="1590"/>
                        <a:ext cx="1953"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8A4AD69-0303-4036-A593-41BFCC83BF37}"/>
              </a:ext>
            </a:extLst>
          </p:cNvPr>
          <p:cNvSpPr>
            <a:spLocks noGrp="1"/>
          </p:cNvSpPr>
          <p:nvPr>
            <p:ph type="title" hasCustomPrompt="1"/>
          </p:nvPr>
        </p:nvSpPr>
        <p:spPr>
          <a:xfrm>
            <a:off x="1680967" y="1139930"/>
            <a:ext cx="9291310" cy="720105"/>
          </a:xfrm>
        </p:spPr>
        <p:txBody>
          <a:bodyPr/>
          <a:lstStyle>
            <a:lvl1pPr>
              <a:defRPr sz="2800" b="1">
                <a:solidFill>
                  <a:schemeClr val="tx1">
                    <a:lumMod val="50000"/>
                    <a:lumOff val="50000"/>
                  </a:schemeClr>
                </a:solidFill>
              </a:defRPr>
            </a:lvl1pPr>
          </a:lstStyle>
          <a:p>
            <a:r>
              <a:rPr lang="en-US" dirty="0"/>
              <a:t>CLICK TO EDIT CONTENTS SLIDE</a:t>
            </a:r>
            <a:endParaRPr lang="en-ZA" dirty="0"/>
          </a:p>
        </p:txBody>
      </p:sp>
      <p:sp>
        <p:nvSpPr>
          <p:cNvPr id="10" name="object 4">
            <a:extLst>
              <a:ext uri="{FF2B5EF4-FFF2-40B4-BE49-F238E27FC236}">
                <a16:creationId xmlns:a16="http://schemas.microsoft.com/office/drawing/2014/main" id="{F3ED165E-15A5-4F29-AF76-14A0F953C677}"/>
              </a:ext>
            </a:extLst>
          </p:cNvPr>
          <p:cNvSpPr/>
          <p:nvPr userDrawn="1"/>
        </p:nvSpPr>
        <p:spPr>
          <a:xfrm>
            <a:off x="936478" y="765665"/>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7" b="0" i="0" dirty="0">
              <a:latin typeface="Tahoma Regular"/>
            </a:endParaRPr>
          </a:p>
        </p:txBody>
      </p:sp>
      <p:sp>
        <p:nvSpPr>
          <p:cNvPr id="11" name="object 8">
            <a:extLst>
              <a:ext uri="{FF2B5EF4-FFF2-40B4-BE49-F238E27FC236}">
                <a16:creationId xmlns:a16="http://schemas.microsoft.com/office/drawing/2014/main" id="{EDA1C25F-7D43-4095-A0B8-45700D5B151C}"/>
              </a:ext>
            </a:extLst>
          </p:cNvPr>
          <p:cNvSpPr/>
          <p:nvPr userDrawn="1"/>
        </p:nvSpPr>
        <p:spPr>
          <a:xfrm>
            <a:off x="8499929" y="4854262"/>
            <a:ext cx="3250324" cy="1694430"/>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sp>
        <p:nvSpPr>
          <p:cNvPr id="13" name="Subtitle 2">
            <a:extLst>
              <a:ext uri="{FF2B5EF4-FFF2-40B4-BE49-F238E27FC236}">
                <a16:creationId xmlns:a16="http://schemas.microsoft.com/office/drawing/2014/main" id="{77C17B77-4A96-405B-A248-B1C8752AF3B0}"/>
              </a:ext>
            </a:extLst>
          </p:cNvPr>
          <p:cNvSpPr>
            <a:spLocks noGrp="1"/>
          </p:cNvSpPr>
          <p:nvPr>
            <p:ph type="subTitle" idx="1" hasCustomPrompt="1"/>
          </p:nvPr>
        </p:nvSpPr>
        <p:spPr>
          <a:xfrm>
            <a:off x="1680966" y="2085874"/>
            <a:ext cx="3329183" cy="3902732"/>
          </a:xfrm>
          <a:prstGeom prst="rect">
            <a:avLst/>
          </a:prstGeom>
        </p:spPr>
        <p:txBody>
          <a:bodyPr/>
          <a:lstStyle>
            <a:lvl1pPr marL="7521" marR="361381" indent="-189904" algn="l">
              <a:lnSpc>
                <a:spcPct val="165300"/>
              </a:lnSpc>
              <a:spcBef>
                <a:spcPts val="56"/>
              </a:spcBef>
              <a:buNone/>
              <a:defRPr sz="20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2400" dirty="0">
                <a:solidFill>
                  <a:schemeClr val="accent5"/>
                </a:solidFill>
              </a:rPr>
              <a:t>Section heading here</a:t>
            </a:r>
          </a:p>
          <a:p>
            <a:r>
              <a:rPr lang="en-GB" sz="1800" dirty="0"/>
              <a:t>Normal text here and here and here and here</a:t>
            </a:r>
            <a:endParaRPr lang="en-GB" sz="2400" dirty="0"/>
          </a:p>
        </p:txBody>
      </p:sp>
      <p:pic>
        <p:nvPicPr>
          <p:cNvPr id="12" name="Picture 11">
            <a:extLst>
              <a:ext uri="{FF2B5EF4-FFF2-40B4-BE49-F238E27FC236}">
                <a16:creationId xmlns:a16="http://schemas.microsoft.com/office/drawing/2014/main" id="{5DE8A4C4-F89C-4196-9B13-39D203050D55}"/>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10408861" y="116875"/>
            <a:ext cx="1335337" cy="988105"/>
          </a:xfrm>
          <a:prstGeom prst="rect">
            <a:avLst/>
          </a:prstGeom>
        </p:spPr>
      </p:pic>
    </p:spTree>
    <p:extLst>
      <p:ext uri="{BB962C8B-B14F-4D97-AF65-F5344CB8AC3E}">
        <p14:creationId xmlns:p14="http://schemas.microsoft.com/office/powerpoint/2010/main" val="4014625511"/>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64" name="object 28">
            <a:extLst>
              <a:ext uri="{FF2B5EF4-FFF2-40B4-BE49-F238E27FC236}">
                <a16:creationId xmlns:a16="http://schemas.microsoft.com/office/drawing/2014/main" id="{B1EBB989-00E3-D6D3-BA22-415DE9325BC0}"/>
              </a:ext>
            </a:extLst>
          </p:cNvPr>
          <p:cNvSpPr/>
          <p:nvPr userDrawn="1"/>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5" name="object 29">
            <a:extLst>
              <a:ext uri="{FF2B5EF4-FFF2-40B4-BE49-F238E27FC236}">
                <a16:creationId xmlns:a16="http://schemas.microsoft.com/office/drawing/2014/main" id="{98EDCB58-2F4E-3B5A-F44A-1C6DA9DAE850}"/>
              </a:ext>
            </a:extLst>
          </p:cNvPr>
          <p:cNvSpPr/>
          <p:nvPr userDrawn="1"/>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nvGrpSpPr>
          <p:cNvPr id="66" name="object 30">
            <a:extLst>
              <a:ext uri="{FF2B5EF4-FFF2-40B4-BE49-F238E27FC236}">
                <a16:creationId xmlns:a16="http://schemas.microsoft.com/office/drawing/2014/main" id="{A926D28C-6151-8A1C-771F-5FB40DA522E1}"/>
              </a:ext>
            </a:extLst>
          </p:cNvPr>
          <p:cNvGrpSpPr/>
          <p:nvPr userDrawn="1"/>
        </p:nvGrpSpPr>
        <p:grpSpPr>
          <a:xfrm>
            <a:off x="10674915" y="302263"/>
            <a:ext cx="1085947" cy="122368"/>
            <a:chOff x="-1" y="-1"/>
            <a:chExt cx="1085945" cy="122366"/>
          </a:xfrm>
        </p:grpSpPr>
        <p:sp>
          <p:nvSpPr>
            <p:cNvPr id="67" name="Shape">
              <a:extLst>
                <a:ext uri="{FF2B5EF4-FFF2-40B4-BE49-F238E27FC236}">
                  <a16:creationId xmlns:a16="http://schemas.microsoft.com/office/drawing/2014/main" id="{544896C9-285D-6014-B1BE-7DF9F12928BB}"/>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8" name="Shape">
              <a:extLst>
                <a:ext uri="{FF2B5EF4-FFF2-40B4-BE49-F238E27FC236}">
                  <a16:creationId xmlns:a16="http://schemas.microsoft.com/office/drawing/2014/main" id="{C8302F9B-EB15-48F7-EEEB-59A1F87F6CF0}"/>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9" name="Shape">
              <a:extLst>
                <a:ext uri="{FF2B5EF4-FFF2-40B4-BE49-F238E27FC236}">
                  <a16:creationId xmlns:a16="http://schemas.microsoft.com/office/drawing/2014/main" id="{C7505F4A-52A4-A731-2579-D481529E950E}"/>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0" name="Shape">
              <a:extLst>
                <a:ext uri="{FF2B5EF4-FFF2-40B4-BE49-F238E27FC236}">
                  <a16:creationId xmlns:a16="http://schemas.microsoft.com/office/drawing/2014/main" id="{8724BFE6-8E91-2C9F-65FD-21D7C62327AB}"/>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1" name="Shape">
              <a:extLst>
                <a:ext uri="{FF2B5EF4-FFF2-40B4-BE49-F238E27FC236}">
                  <a16:creationId xmlns:a16="http://schemas.microsoft.com/office/drawing/2014/main" id="{E32021AA-A157-65E2-8856-507ECCA2000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2" name="Shape">
              <a:extLst>
                <a:ext uri="{FF2B5EF4-FFF2-40B4-BE49-F238E27FC236}">
                  <a16:creationId xmlns:a16="http://schemas.microsoft.com/office/drawing/2014/main" id="{F24C6A28-92A7-3887-0C6D-CCEEEE7787B1}"/>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3" name="Shape">
              <a:extLst>
                <a:ext uri="{FF2B5EF4-FFF2-40B4-BE49-F238E27FC236}">
                  <a16:creationId xmlns:a16="http://schemas.microsoft.com/office/drawing/2014/main" id="{EF640FF7-233E-D92A-232E-3A552A56ADF8}"/>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4" name="Shape">
              <a:extLst>
                <a:ext uri="{FF2B5EF4-FFF2-40B4-BE49-F238E27FC236}">
                  <a16:creationId xmlns:a16="http://schemas.microsoft.com/office/drawing/2014/main" id="{31820EBD-881A-577A-538C-9CFFBC6E2BEF}"/>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5" name="Shape">
              <a:extLst>
                <a:ext uri="{FF2B5EF4-FFF2-40B4-BE49-F238E27FC236}">
                  <a16:creationId xmlns:a16="http://schemas.microsoft.com/office/drawing/2014/main" id="{839D6678-0F30-64A0-A81E-3E78472998D1}"/>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6" name="Shape">
              <a:extLst>
                <a:ext uri="{FF2B5EF4-FFF2-40B4-BE49-F238E27FC236}">
                  <a16:creationId xmlns:a16="http://schemas.microsoft.com/office/drawing/2014/main" id="{44F57D43-1274-D2C0-24FB-5DEFE496F341}"/>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7" name="Shape">
              <a:extLst>
                <a:ext uri="{FF2B5EF4-FFF2-40B4-BE49-F238E27FC236}">
                  <a16:creationId xmlns:a16="http://schemas.microsoft.com/office/drawing/2014/main" id="{6F81D7AA-17FB-529B-7A0D-4526786DD50C}"/>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8" name="Rectangle">
              <a:extLst>
                <a:ext uri="{FF2B5EF4-FFF2-40B4-BE49-F238E27FC236}">
                  <a16:creationId xmlns:a16="http://schemas.microsoft.com/office/drawing/2014/main" id="{04E90E31-0D44-6060-18C4-04EDB2173C6A}"/>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9" name="Rectangle">
              <a:extLst>
                <a:ext uri="{FF2B5EF4-FFF2-40B4-BE49-F238E27FC236}">
                  <a16:creationId xmlns:a16="http://schemas.microsoft.com/office/drawing/2014/main" id="{5D89FADF-1523-B1B4-0455-FB22C3351AD6}"/>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0" name="Shape">
              <a:extLst>
                <a:ext uri="{FF2B5EF4-FFF2-40B4-BE49-F238E27FC236}">
                  <a16:creationId xmlns:a16="http://schemas.microsoft.com/office/drawing/2014/main" id="{6506568C-06B3-AC1A-BA33-32969259AE1A}"/>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1" name="Shape">
              <a:extLst>
                <a:ext uri="{FF2B5EF4-FFF2-40B4-BE49-F238E27FC236}">
                  <a16:creationId xmlns:a16="http://schemas.microsoft.com/office/drawing/2014/main" id="{EA0F79C9-CBA1-A18E-DCC7-95CB7571CCA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2" name="Shape">
              <a:extLst>
                <a:ext uri="{FF2B5EF4-FFF2-40B4-BE49-F238E27FC236}">
                  <a16:creationId xmlns:a16="http://schemas.microsoft.com/office/drawing/2014/main" id="{BBEA2834-1BDD-72F8-16D6-01C8FCEAC800}"/>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3" name="Rectangle">
              <a:extLst>
                <a:ext uri="{FF2B5EF4-FFF2-40B4-BE49-F238E27FC236}">
                  <a16:creationId xmlns:a16="http://schemas.microsoft.com/office/drawing/2014/main" id="{598A435C-4928-5DBD-8DD2-98FE25DC2D8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83083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64" name="object 28">
            <a:extLst>
              <a:ext uri="{FF2B5EF4-FFF2-40B4-BE49-F238E27FC236}">
                <a16:creationId xmlns:a16="http://schemas.microsoft.com/office/drawing/2014/main" id="{B1EBB989-00E3-D6D3-BA22-415DE9325BC0}"/>
              </a:ext>
            </a:extLst>
          </p:cNvPr>
          <p:cNvSpPr/>
          <p:nvPr userDrawn="1"/>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5" name="object 29">
            <a:extLst>
              <a:ext uri="{FF2B5EF4-FFF2-40B4-BE49-F238E27FC236}">
                <a16:creationId xmlns:a16="http://schemas.microsoft.com/office/drawing/2014/main" id="{98EDCB58-2F4E-3B5A-F44A-1C6DA9DAE850}"/>
              </a:ext>
            </a:extLst>
          </p:cNvPr>
          <p:cNvSpPr/>
          <p:nvPr userDrawn="1"/>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nvGrpSpPr>
          <p:cNvPr id="66" name="object 30">
            <a:extLst>
              <a:ext uri="{FF2B5EF4-FFF2-40B4-BE49-F238E27FC236}">
                <a16:creationId xmlns:a16="http://schemas.microsoft.com/office/drawing/2014/main" id="{A926D28C-6151-8A1C-771F-5FB40DA522E1}"/>
              </a:ext>
            </a:extLst>
          </p:cNvPr>
          <p:cNvGrpSpPr/>
          <p:nvPr userDrawn="1"/>
        </p:nvGrpSpPr>
        <p:grpSpPr>
          <a:xfrm>
            <a:off x="10674915" y="302263"/>
            <a:ext cx="1085947" cy="122368"/>
            <a:chOff x="-1" y="-1"/>
            <a:chExt cx="1085945" cy="122366"/>
          </a:xfrm>
        </p:grpSpPr>
        <p:sp>
          <p:nvSpPr>
            <p:cNvPr id="67" name="Shape">
              <a:extLst>
                <a:ext uri="{FF2B5EF4-FFF2-40B4-BE49-F238E27FC236}">
                  <a16:creationId xmlns:a16="http://schemas.microsoft.com/office/drawing/2014/main" id="{544896C9-285D-6014-B1BE-7DF9F12928BB}"/>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8" name="Shape">
              <a:extLst>
                <a:ext uri="{FF2B5EF4-FFF2-40B4-BE49-F238E27FC236}">
                  <a16:creationId xmlns:a16="http://schemas.microsoft.com/office/drawing/2014/main" id="{C8302F9B-EB15-48F7-EEEB-59A1F87F6CF0}"/>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9" name="Shape">
              <a:extLst>
                <a:ext uri="{FF2B5EF4-FFF2-40B4-BE49-F238E27FC236}">
                  <a16:creationId xmlns:a16="http://schemas.microsoft.com/office/drawing/2014/main" id="{C7505F4A-52A4-A731-2579-D481529E950E}"/>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0" name="Shape">
              <a:extLst>
                <a:ext uri="{FF2B5EF4-FFF2-40B4-BE49-F238E27FC236}">
                  <a16:creationId xmlns:a16="http://schemas.microsoft.com/office/drawing/2014/main" id="{8724BFE6-8E91-2C9F-65FD-21D7C62327AB}"/>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1" name="Shape">
              <a:extLst>
                <a:ext uri="{FF2B5EF4-FFF2-40B4-BE49-F238E27FC236}">
                  <a16:creationId xmlns:a16="http://schemas.microsoft.com/office/drawing/2014/main" id="{E32021AA-A157-65E2-8856-507ECCA2000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2" name="Shape">
              <a:extLst>
                <a:ext uri="{FF2B5EF4-FFF2-40B4-BE49-F238E27FC236}">
                  <a16:creationId xmlns:a16="http://schemas.microsoft.com/office/drawing/2014/main" id="{F24C6A28-92A7-3887-0C6D-CCEEEE7787B1}"/>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3" name="Shape">
              <a:extLst>
                <a:ext uri="{FF2B5EF4-FFF2-40B4-BE49-F238E27FC236}">
                  <a16:creationId xmlns:a16="http://schemas.microsoft.com/office/drawing/2014/main" id="{EF640FF7-233E-D92A-232E-3A552A56ADF8}"/>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4" name="Shape">
              <a:extLst>
                <a:ext uri="{FF2B5EF4-FFF2-40B4-BE49-F238E27FC236}">
                  <a16:creationId xmlns:a16="http://schemas.microsoft.com/office/drawing/2014/main" id="{31820EBD-881A-577A-538C-9CFFBC6E2BEF}"/>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5" name="Shape">
              <a:extLst>
                <a:ext uri="{FF2B5EF4-FFF2-40B4-BE49-F238E27FC236}">
                  <a16:creationId xmlns:a16="http://schemas.microsoft.com/office/drawing/2014/main" id="{839D6678-0F30-64A0-A81E-3E78472998D1}"/>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6" name="Shape">
              <a:extLst>
                <a:ext uri="{FF2B5EF4-FFF2-40B4-BE49-F238E27FC236}">
                  <a16:creationId xmlns:a16="http://schemas.microsoft.com/office/drawing/2014/main" id="{44F57D43-1274-D2C0-24FB-5DEFE496F341}"/>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7" name="Shape">
              <a:extLst>
                <a:ext uri="{FF2B5EF4-FFF2-40B4-BE49-F238E27FC236}">
                  <a16:creationId xmlns:a16="http://schemas.microsoft.com/office/drawing/2014/main" id="{6F81D7AA-17FB-529B-7A0D-4526786DD50C}"/>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8" name="Rectangle">
              <a:extLst>
                <a:ext uri="{FF2B5EF4-FFF2-40B4-BE49-F238E27FC236}">
                  <a16:creationId xmlns:a16="http://schemas.microsoft.com/office/drawing/2014/main" id="{04E90E31-0D44-6060-18C4-04EDB2173C6A}"/>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9" name="Rectangle">
              <a:extLst>
                <a:ext uri="{FF2B5EF4-FFF2-40B4-BE49-F238E27FC236}">
                  <a16:creationId xmlns:a16="http://schemas.microsoft.com/office/drawing/2014/main" id="{5D89FADF-1523-B1B4-0455-FB22C3351AD6}"/>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0" name="Shape">
              <a:extLst>
                <a:ext uri="{FF2B5EF4-FFF2-40B4-BE49-F238E27FC236}">
                  <a16:creationId xmlns:a16="http://schemas.microsoft.com/office/drawing/2014/main" id="{6506568C-06B3-AC1A-BA33-32969259AE1A}"/>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1" name="Shape">
              <a:extLst>
                <a:ext uri="{FF2B5EF4-FFF2-40B4-BE49-F238E27FC236}">
                  <a16:creationId xmlns:a16="http://schemas.microsoft.com/office/drawing/2014/main" id="{EA0F79C9-CBA1-A18E-DCC7-95CB7571CCA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2" name="Shape">
              <a:extLst>
                <a:ext uri="{FF2B5EF4-FFF2-40B4-BE49-F238E27FC236}">
                  <a16:creationId xmlns:a16="http://schemas.microsoft.com/office/drawing/2014/main" id="{BBEA2834-1BDD-72F8-16D6-01C8FCEAC800}"/>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3" name="Rectangle">
              <a:extLst>
                <a:ext uri="{FF2B5EF4-FFF2-40B4-BE49-F238E27FC236}">
                  <a16:creationId xmlns:a16="http://schemas.microsoft.com/office/drawing/2014/main" id="{598A435C-4928-5DBD-8DD2-98FE25DC2D8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5051478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592434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9222224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9484549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49273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841017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dirty="0"/>
          </a:p>
        </p:txBody>
      </p:sp>
    </p:spTree>
    <p:extLst>
      <p:ext uri="{BB962C8B-B14F-4D97-AF65-F5344CB8AC3E}">
        <p14:creationId xmlns:p14="http://schemas.microsoft.com/office/powerpoint/2010/main" val="292858130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458258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4058515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2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6440541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446087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0702491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8270678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54832636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2" name="Picture Placeholder 115" descr="Top view of a wooden desk with a white keyboard, drawing plan and drawing compass, and pens.">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6619253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228367795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dirty="0"/>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3" cy="410136"/>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4" y="152400"/>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Tree>
    <p:extLst>
      <p:ext uri="{BB962C8B-B14F-4D97-AF65-F5344CB8AC3E}">
        <p14:creationId xmlns:p14="http://schemas.microsoft.com/office/powerpoint/2010/main" val="46749540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dirty="0"/>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65239456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93634" y="528118"/>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1875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283474" y="158786"/>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44166713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83475" y="845445"/>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283474" y="1778000"/>
            <a:ext cx="36720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260000"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236526"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49427754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581900" cy="3902075"/>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297951" y="2466814"/>
            <a:ext cx="4139578"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287792" y="1776016"/>
            <a:ext cx="4139578"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7174212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430887"/>
          </a:xfrm>
          <a:prstGeom prst="rect">
            <a:avLst/>
          </a:prstGeom>
        </p:spPr>
        <p:txBody>
          <a:bodyPr wrap="square">
            <a:spAutoFit/>
          </a:bodyPr>
          <a:lstStyle>
            <a:lvl1pPr algn="ctr">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130523922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283475" y="8312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19710427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838675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Freeform 1">
            <a:extLst>
              <a:ext uri="{FF2B5EF4-FFF2-40B4-BE49-F238E27FC236}">
                <a16:creationId xmlns:a16="http://schemas.microsoft.com/office/drawing/2014/main" id="{9356F0B1-A2E8-1558-F23B-6FD74C52E4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4" name="Rectangle 3">
            <a:extLst>
              <a:ext uri="{FF2B5EF4-FFF2-40B4-BE49-F238E27FC236}">
                <a16:creationId xmlns:a16="http://schemas.microsoft.com/office/drawing/2014/main" id="{F1325288-7D19-894A-52D8-9A820BF0B847}"/>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Tree>
    <p:extLst>
      <p:ext uri="{BB962C8B-B14F-4D97-AF65-F5344CB8AC3E}">
        <p14:creationId xmlns:p14="http://schemas.microsoft.com/office/powerpoint/2010/main" val="29581720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0" y="0"/>
            <a:ext cx="12192000" cy="603754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Tree>
    <p:extLst>
      <p:ext uri="{BB962C8B-B14F-4D97-AF65-F5344CB8AC3E}">
        <p14:creationId xmlns:p14="http://schemas.microsoft.com/office/powerpoint/2010/main" val="339873488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1. CONTENTS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829602014"/>
              </p:ext>
            </p:ext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956" y="1590"/>
                        <a:ext cx="1953"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8A4AD69-0303-4036-A593-41BFCC83BF37}"/>
              </a:ext>
            </a:extLst>
          </p:cNvPr>
          <p:cNvSpPr>
            <a:spLocks noGrp="1"/>
          </p:cNvSpPr>
          <p:nvPr>
            <p:ph type="title" hasCustomPrompt="1"/>
          </p:nvPr>
        </p:nvSpPr>
        <p:spPr>
          <a:xfrm>
            <a:off x="1680967" y="1139930"/>
            <a:ext cx="9291310" cy="720105"/>
          </a:xfrm>
        </p:spPr>
        <p:txBody>
          <a:bodyPr/>
          <a:lstStyle>
            <a:lvl1pPr>
              <a:defRPr sz="2800" b="1">
                <a:solidFill>
                  <a:schemeClr val="tx1">
                    <a:lumMod val="50000"/>
                    <a:lumOff val="50000"/>
                  </a:schemeClr>
                </a:solidFill>
              </a:defRPr>
            </a:lvl1pPr>
          </a:lstStyle>
          <a:p>
            <a:r>
              <a:rPr lang="en-US" dirty="0"/>
              <a:t>CLICK TO EDIT CONTENTS SLIDE</a:t>
            </a:r>
            <a:endParaRPr lang="en-ZA" dirty="0"/>
          </a:p>
        </p:txBody>
      </p:sp>
      <p:sp>
        <p:nvSpPr>
          <p:cNvPr id="10" name="object 4">
            <a:extLst>
              <a:ext uri="{FF2B5EF4-FFF2-40B4-BE49-F238E27FC236}">
                <a16:creationId xmlns:a16="http://schemas.microsoft.com/office/drawing/2014/main" id="{F3ED165E-15A5-4F29-AF76-14A0F953C677}"/>
              </a:ext>
            </a:extLst>
          </p:cNvPr>
          <p:cNvSpPr/>
          <p:nvPr userDrawn="1"/>
        </p:nvSpPr>
        <p:spPr>
          <a:xfrm>
            <a:off x="936478" y="765665"/>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7" b="0" i="0" dirty="0">
              <a:latin typeface="Tahoma Regular"/>
            </a:endParaRPr>
          </a:p>
        </p:txBody>
      </p:sp>
      <p:sp>
        <p:nvSpPr>
          <p:cNvPr id="11" name="object 8">
            <a:extLst>
              <a:ext uri="{FF2B5EF4-FFF2-40B4-BE49-F238E27FC236}">
                <a16:creationId xmlns:a16="http://schemas.microsoft.com/office/drawing/2014/main" id="{EDA1C25F-7D43-4095-A0B8-45700D5B151C}"/>
              </a:ext>
            </a:extLst>
          </p:cNvPr>
          <p:cNvSpPr/>
          <p:nvPr userDrawn="1"/>
        </p:nvSpPr>
        <p:spPr>
          <a:xfrm>
            <a:off x="8499929" y="4854262"/>
            <a:ext cx="3250324" cy="1694430"/>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sp>
        <p:nvSpPr>
          <p:cNvPr id="13" name="Subtitle 2">
            <a:extLst>
              <a:ext uri="{FF2B5EF4-FFF2-40B4-BE49-F238E27FC236}">
                <a16:creationId xmlns:a16="http://schemas.microsoft.com/office/drawing/2014/main" id="{77C17B77-4A96-405B-A248-B1C8752AF3B0}"/>
              </a:ext>
            </a:extLst>
          </p:cNvPr>
          <p:cNvSpPr>
            <a:spLocks noGrp="1"/>
          </p:cNvSpPr>
          <p:nvPr>
            <p:ph type="subTitle" idx="1" hasCustomPrompt="1"/>
          </p:nvPr>
        </p:nvSpPr>
        <p:spPr>
          <a:xfrm>
            <a:off x="1680966" y="2085874"/>
            <a:ext cx="3329183" cy="3902732"/>
          </a:xfrm>
          <a:prstGeom prst="rect">
            <a:avLst/>
          </a:prstGeom>
        </p:spPr>
        <p:txBody>
          <a:bodyPr/>
          <a:lstStyle>
            <a:lvl1pPr marL="7521" marR="361381" indent="-189904" algn="l">
              <a:lnSpc>
                <a:spcPct val="165300"/>
              </a:lnSpc>
              <a:spcBef>
                <a:spcPts val="56"/>
              </a:spcBef>
              <a:buNone/>
              <a:defRPr sz="20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2400" dirty="0">
                <a:solidFill>
                  <a:schemeClr val="accent5"/>
                </a:solidFill>
              </a:rPr>
              <a:t>Section heading here</a:t>
            </a:r>
          </a:p>
          <a:p>
            <a:r>
              <a:rPr lang="en-GB" sz="1800" dirty="0"/>
              <a:t>Normal text here and here and here and here</a:t>
            </a:r>
            <a:endParaRPr lang="en-GB" sz="2400" dirty="0"/>
          </a:p>
        </p:txBody>
      </p:sp>
      <p:pic>
        <p:nvPicPr>
          <p:cNvPr id="8" name="Picture 7">
            <a:extLst>
              <a:ext uri="{FF2B5EF4-FFF2-40B4-BE49-F238E27FC236}">
                <a16:creationId xmlns:a16="http://schemas.microsoft.com/office/drawing/2014/main" id="{4B2875A8-5858-41C5-9133-0B72927E38A9}"/>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0546762" y="16185"/>
            <a:ext cx="1148040" cy="1151110"/>
          </a:xfrm>
          <a:prstGeom prst="rect">
            <a:avLst/>
          </a:prstGeom>
        </p:spPr>
      </p:pic>
    </p:spTree>
    <p:extLst>
      <p:ext uri="{BB962C8B-B14F-4D97-AF65-F5344CB8AC3E}">
        <p14:creationId xmlns:p14="http://schemas.microsoft.com/office/powerpoint/2010/main" val="2505765510"/>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3. CONTENTS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586956505"/>
              </p:ext>
            </p:ext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956" y="1590"/>
                        <a:ext cx="1953"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8A4AD69-0303-4036-A593-41BFCC83BF37}"/>
              </a:ext>
            </a:extLst>
          </p:cNvPr>
          <p:cNvSpPr>
            <a:spLocks noGrp="1"/>
          </p:cNvSpPr>
          <p:nvPr>
            <p:ph type="title" hasCustomPrompt="1"/>
          </p:nvPr>
        </p:nvSpPr>
        <p:spPr>
          <a:xfrm>
            <a:off x="1680967" y="1139930"/>
            <a:ext cx="9291310" cy="720105"/>
          </a:xfrm>
        </p:spPr>
        <p:txBody>
          <a:bodyPr/>
          <a:lstStyle>
            <a:lvl1pPr>
              <a:defRPr sz="2800" b="1">
                <a:solidFill>
                  <a:schemeClr val="tx1">
                    <a:lumMod val="50000"/>
                    <a:lumOff val="50000"/>
                  </a:schemeClr>
                </a:solidFill>
              </a:defRPr>
            </a:lvl1pPr>
          </a:lstStyle>
          <a:p>
            <a:r>
              <a:rPr lang="en-US" dirty="0"/>
              <a:t>CLICK TO EDIT CONTENTS SLIDE</a:t>
            </a:r>
            <a:endParaRPr lang="en-ZA" dirty="0"/>
          </a:p>
        </p:txBody>
      </p:sp>
      <p:sp>
        <p:nvSpPr>
          <p:cNvPr id="10" name="object 4">
            <a:extLst>
              <a:ext uri="{FF2B5EF4-FFF2-40B4-BE49-F238E27FC236}">
                <a16:creationId xmlns:a16="http://schemas.microsoft.com/office/drawing/2014/main" id="{F3ED165E-15A5-4F29-AF76-14A0F953C677}"/>
              </a:ext>
            </a:extLst>
          </p:cNvPr>
          <p:cNvSpPr/>
          <p:nvPr userDrawn="1"/>
        </p:nvSpPr>
        <p:spPr>
          <a:xfrm>
            <a:off x="936478" y="765665"/>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7" b="0" i="0" dirty="0">
              <a:latin typeface="Tahoma Regular"/>
            </a:endParaRPr>
          </a:p>
        </p:txBody>
      </p:sp>
      <p:sp>
        <p:nvSpPr>
          <p:cNvPr id="13" name="Subtitle 2">
            <a:extLst>
              <a:ext uri="{FF2B5EF4-FFF2-40B4-BE49-F238E27FC236}">
                <a16:creationId xmlns:a16="http://schemas.microsoft.com/office/drawing/2014/main" id="{77C17B77-4A96-405B-A248-B1C8752AF3B0}"/>
              </a:ext>
            </a:extLst>
          </p:cNvPr>
          <p:cNvSpPr>
            <a:spLocks noGrp="1"/>
          </p:cNvSpPr>
          <p:nvPr>
            <p:ph type="subTitle" idx="1" hasCustomPrompt="1"/>
          </p:nvPr>
        </p:nvSpPr>
        <p:spPr>
          <a:xfrm>
            <a:off x="1680967" y="2085874"/>
            <a:ext cx="2995808" cy="3902732"/>
          </a:xfrm>
          <a:prstGeom prst="rect">
            <a:avLst/>
          </a:prstGeom>
        </p:spPr>
        <p:txBody>
          <a:bodyPr/>
          <a:lstStyle>
            <a:lvl1pPr marL="7521" marR="361381" indent="-189904" algn="l">
              <a:lnSpc>
                <a:spcPct val="165300"/>
              </a:lnSpc>
              <a:spcBef>
                <a:spcPts val="56"/>
              </a:spcBef>
              <a:buNone/>
              <a:defRPr sz="17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2000" dirty="0">
                <a:solidFill>
                  <a:schemeClr val="accent5"/>
                </a:solidFill>
              </a:rPr>
              <a:t>Section heading here</a:t>
            </a:r>
          </a:p>
          <a:p>
            <a:r>
              <a:rPr lang="en-GB" sz="1600" dirty="0"/>
              <a:t>Normal text here and here and here and here</a:t>
            </a:r>
            <a:endParaRPr lang="en-GB" sz="2000" dirty="0"/>
          </a:p>
          <a:p>
            <a:pPr marL="197049" marR="3008">
              <a:lnSpc>
                <a:spcPct val="100600"/>
              </a:lnSpc>
            </a:pPr>
            <a:endParaRPr lang="en-GB" sz="1600" dirty="0"/>
          </a:p>
        </p:txBody>
      </p:sp>
      <p:sp>
        <p:nvSpPr>
          <p:cNvPr id="11" name="object 8">
            <a:extLst>
              <a:ext uri="{FF2B5EF4-FFF2-40B4-BE49-F238E27FC236}">
                <a16:creationId xmlns:a16="http://schemas.microsoft.com/office/drawing/2014/main" id="{B7093058-1C72-42EE-AFD4-C6A337F2FC13}"/>
              </a:ext>
            </a:extLst>
          </p:cNvPr>
          <p:cNvSpPr/>
          <p:nvPr userDrawn="1"/>
        </p:nvSpPr>
        <p:spPr>
          <a:xfrm>
            <a:off x="8580474" y="3407791"/>
            <a:ext cx="3205788" cy="3090186"/>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pic>
        <p:nvPicPr>
          <p:cNvPr id="8" name="Picture 7">
            <a:extLst>
              <a:ext uri="{FF2B5EF4-FFF2-40B4-BE49-F238E27FC236}">
                <a16:creationId xmlns:a16="http://schemas.microsoft.com/office/drawing/2014/main" id="{B1DAEEFD-DCFE-4D14-85F4-4BB3537514EB}"/>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0546762" y="16185"/>
            <a:ext cx="1148040" cy="1151110"/>
          </a:xfrm>
          <a:prstGeom prst="rect">
            <a:avLst/>
          </a:prstGeom>
        </p:spPr>
      </p:pic>
    </p:spTree>
    <p:extLst>
      <p:ext uri="{BB962C8B-B14F-4D97-AF65-F5344CB8AC3E}">
        <p14:creationId xmlns:p14="http://schemas.microsoft.com/office/powerpoint/2010/main" val="968992233"/>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2. CONTENTS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840417611"/>
              </p:ext>
            </p:ext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956" y="1590"/>
                        <a:ext cx="1953"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8A4AD69-0303-4036-A593-41BFCC83BF37}"/>
              </a:ext>
            </a:extLst>
          </p:cNvPr>
          <p:cNvSpPr>
            <a:spLocks noGrp="1"/>
          </p:cNvSpPr>
          <p:nvPr>
            <p:ph type="title" hasCustomPrompt="1"/>
          </p:nvPr>
        </p:nvSpPr>
        <p:spPr>
          <a:xfrm>
            <a:off x="1680967" y="1139930"/>
            <a:ext cx="9291310" cy="720105"/>
          </a:xfrm>
        </p:spPr>
        <p:txBody>
          <a:bodyPr/>
          <a:lstStyle>
            <a:lvl1pPr>
              <a:defRPr sz="2800" b="1">
                <a:solidFill>
                  <a:schemeClr val="tx1">
                    <a:lumMod val="50000"/>
                    <a:lumOff val="50000"/>
                  </a:schemeClr>
                </a:solidFill>
              </a:defRPr>
            </a:lvl1pPr>
          </a:lstStyle>
          <a:p>
            <a:r>
              <a:rPr lang="en-US" dirty="0"/>
              <a:t>CLICK TO EDIT CONTENTS SLIDE</a:t>
            </a:r>
            <a:endParaRPr lang="en-ZA" dirty="0"/>
          </a:p>
        </p:txBody>
      </p:sp>
      <p:sp>
        <p:nvSpPr>
          <p:cNvPr id="10" name="object 4">
            <a:extLst>
              <a:ext uri="{FF2B5EF4-FFF2-40B4-BE49-F238E27FC236}">
                <a16:creationId xmlns:a16="http://schemas.microsoft.com/office/drawing/2014/main" id="{F3ED165E-15A5-4F29-AF76-14A0F953C677}"/>
              </a:ext>
            </a:extLst>
          </p:cNvPr>
          <p:cNvSpPr/>
          <p:nvPr userDrawn="1"/>
        </p:nvSpPr>
        <p:spPr>
          <a:xfrm>
            <a:off x="936478" y="765665"/>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7" b="0" i="0" dirty="0">
              <a:latin typeface="Tahoma Regular"/>
            </a:endParaRPr>
          </a:p>
        </p:txBody>
      </p:sp>
      <p:sp>
        <p:nvSpPr>
          <p:cNvPr id="13" name="Subtitle 2">
            <a:extLst>
              <a:ext uri="{FF2B5EF4-FFF2-40B4-BE49-F238E27FC236}">
                <a16:creationId xmlns:a16="http://schemas.microsoft.com/office/drawing/2014/main" id="{77C17B77-4A96-405B-A248-B1C8752AF3B0}"/>
              </a:ext>
            </a:extLst>
          </p:cNvPr>
          <p:cNvSpPr>
            <a:spLocks noGrp="1"/>
          </p:cNvSpPr>
          <p:nvPr>
            <p:ph type="subTitle" idx="1" hasCustomPrompt="1"/>
          </p:nvPr>
        </p:nvSpPr>
        <p:spPr>
          <a:xfrm>
            <a:off x="1680966" y="2085874"/>
            <a:ext cx="2967233" cy="3902732"/>
          </a:xfrm>
          <a:prstGeom prst="rect">
            <a:avLst/>
          </a:prstGeom>
        </p:spPr>
        <p:txBody>
          <a:bodyPr/>
          <a:lstStyle>
            <a:lvl1pPr marL="7521" marR="361381" indent="-189904" algn="l">
              <a:lnSpc>
                <a:spcPct val="165300"/>
              </a:lnSpc>
              <a:spcBef>
                <a:spcPts val="56"/>
              </a:spcBef>
              <a:buNone/>
              <a:defRPr sz="17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2000" dirty="0">
                <a:solidFill>
                  <a:schemeClr val="accent5"/>
                </a:solidFill>
              </a:rPr>
              <a:t>Section heading here</a:t>
            </a:r>
          </a:p>
          <a:p>
            <a:r>
              <a:rPr lang="en-GB" sz="1600" dirty="0"/>
              <a:t>Normal text here and here and here and here</a:t>
            </a:r>
            <a:endParaRPr lang="en-GB" sz="2000" dirty="0"/>
          </a:p>
          <a:p>
            <a:pPr marL="197049" marR="3008" indent="-189904">
              <a:lnSpc>
                <a:spcPct val="100600"/>
              </a:lnSpc>
              <a:spcBef>
                <a:spcPts val="56"/>
              </a:spcBef>
            </a:pPr>
            <a:endParaRPr lang="en-GB" sz="1600" b="1"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8" name="object 8">
            <a:extLst>
              <a:ext uri="{FF2B5EF4-FFF2-40B4-BE49-F238E27FC236}">
                <a16:creationId xmlns:a16="http://schemas.microsoft.com/office/drawing/2014/main" id="{558145CC-D3BC-4C88-AA7C-565A0C5BCABE}"/>
              </a:ext>
            </a:extLst>
          </p:cNvPr>
          <p:cNvSpPr/>
          <p:nvPr userDrawn="1"/>
        </p:nvSpPr>
        <p:spPr>
          <a:xfrm>
            <a:off x="8189297" y="4958505"/>
            <a:ext cx="3821367" cy="1519130"/>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pic>
        <p:nvPicPr>
          <p:cNvPr id="9" name="Picture 8">
            <a:extLst>
              <a:ext uri="{FF2B5EF4-FFF2-40B4-BE49-F238E27FC236}">
                <a16:creationId xmlns:a16="http://schemas.microsoft.com/office/drawing/2014/main" id="{87852083-73B7-4C88-A80A-3A49B3A5C48D}"/>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0546762" y="16185"/>
            <a:ext cx="1148040" cy="1151110"/>
          </a:xfrm>
          <a:prstGeom prst="rect">
            <a:avLst/>
          </a:prstGeom>
        </p:spPr>
      </p:pic>
    </p:spTree>
    <p:extLst>
      <p:ext uri="{BB962C8B-B14F-4D97-AF65-F5344CB8AC3E}">
        <p14:creationId xmlns:p14="http://schemas.microsoft.com/office/powerpoint/2010/main" val="1434576533"/>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SLIDE ">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736691219"/>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2119" y="1591"/>
                        <a:ext cx="2116" cy="1587"/>
                      </a:xfrm>
                      <a:prstGeom prst="rect">
                        <a:avLst/>
                      </a:prstGeom>
                    </p:spPr>
                  </p:pic>
                </p:oleObj>
              </mc:Fallback>
            </mc:AlternateContent>
          </a:graphicData>
        </a:graphic>
      </p:graphicFrame>
      <p:sp>
        <p:nvSpPr>
          <p:cNvPr id="2" name="Title 1"/>
          <p:cNvSpPr>
            <a:spLocks noGrp="1"/>
          </p:cNvSpPr>
          <p:nvPr>
            <p:ph type="title" hasCustomPrompt="1"/>
          </p:nvPr>
        </p:nvSpPr>
        <p:spPr/>
        <p:txBody>
          <a:bodyPr/>
          <a:lstStyle>
            <a:lvl1pPr>
              <a:defRPr sz="2800" b="1">
                <a:solidFill>
                  <a:schemeClr val="tx1">
                    <a:lumMod val="50000"/>
                    <a:lumOff val="50000"/>
                  </a:schemeClr>
                </a:solidFill>
              </a:defRPr>
            </a:lvl1pPr>
          </a:lstStyle>
          <a:p>
            <a:r>
              <a:rPr lang="en-US" dirty="0"/>
              <a:t>CLICK TO ADD TITLE</a:t>
            </a:r>
            <a:br>
              <a:rPr lang="en-US" dirty="0"/>
            </a:br>
            <a:r>
              <a:rPr lang="en-US" dirty="0"/>
              <a:t>ON TWO LINES IF NECESSARY</a:t>
            </a:r>
            <a:endParaRPr lang="en-ZA" dirty="0"/>
          </a:p>
        </p:txBody>
      </p:sp>
    </p:spTree>
    <p:extLst>
      <p:ext uri="{BB962C8B-B14F-4D97-AF65-F5344CB8AC3E}">
        <p14:creationId xmlns:p14="http://schemas.microsoft.com/office/powerpoint/2010/main" val="203884312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p:txBody>
          <a:bodyPr/>
          <a:lstStyle>
            <a:lvl1pPr>
              <a:defRPr/>
            </a:lvl1pPr>
          </a:lstStyle>
          <a:p>
            <a:r>
              <a:rPr lang="en-US" dirty="0"/>
              <a:t>CLICK TO EDIT CUSTOM SLIDE</a:t>
            </a:r>
            <a:endParaRPr lang="en-GB" dirty="0"/>
          </a:p>
        </p:txBody>
      </p:sp>
    </p:spTree>
    <p:extLst>
      <p:ext uri="{BB962C8B-B14F-4D97-AF65-F5344CB8AC3E}">
        <p14:creationId xmlns:p14="http://schemas.microsoft.com/office/powerpoint/2010/main" val="134515182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F89E258-1D79-4E25-B592-51F1147856D6}"/>
              </a:ext>
            </a:extLst>
          </p:cNvPr>
          <p:cNvSpPr>
            <a:spLocks noGrp="1"/>
          </p:cNvSpPr>
          <p:nvPr>
            <p:ph type="ctrTitle" hasCustomPrompt="1"/>
          </p:nvPr>
        </p:nvSpPr>
        <p:spPr>
          <a:xfrm>
            <a:off x="589941" y="356990"/>
            <a:ext cx="9145218" cy="661832"/>
          </a:xfrm>
          <a:prstGeom prst="rect">
            <a:avLst/>
          </a:prstGeom>
        </p:spPr>
        <p:txBody>
          <a:bodyPr anchor="b"/>
          <a:lstStyle>
            <a:lvl1pPr algn="l">
              <a:defRPr sz="2800" b="1">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stStyle>
          <a:p>
            <a:r>
              <a:rPr lang="en-US" dirty="0"/>
              <a:t>SLIDE TITLE GOES HERE</a:t>
            </a:r>
            <a:br>
              <a:rPr lang="en-US" dirty="0"/>
            </a:br>
            <a:r>
              <a:rPr lang="en-US" dirty="0"/>
              <a:t>ON TWO LINES IF NECESSARY</a:t>
            </a:r>
          </a:p>
        </p:txBody>
      </p:sp>
      <p:sp>
        <p:nvSpPr>
          <p:cNvPr id="7" name="Text Placeholder 2">
            <a:extLst>
              <a:ext uri="{FF2B5EF4-FFF2-40B4-BE49-F238E27FC236}">
                <a16:creationId xmlns:a16="http://schemas.microsoft.com/office/drawing/2014/main" id="{87644EA8-7028-42E5-833F-BAD05B8F4B77}"/>
              </a:ext>
            </a:extLst>
          </p:cNvPr>
          <p:cNvSpPr>
            <a:spLocks noGrp="1"/>
          </p:cNvSpPr>
          <p:nvPr>
            <p:ph idx="1"/>
          </p:nvPr>
        </p:nvSpPr>
        <p:spPr>
          <a:xfrm>
            <a:off x="568328" y="1201381"/>
            <a:ext cx="11055343" cy="5299629"/>
          </a:xfrm>
          <a:prstGeom prst="rect">
            <a:avLst/>
          </a:prstGeom>
        </p:spPr>
        <p:txBody>
          <a:bodyPr vert="horz" lIns="36000" tIns="18000" rIns="0" bIns="1800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9" name="object 11">
            <a:extLst>
              <a:ext uri="{FF2B5EF4-FFF2-40B4-BE49-F238E27FC236}">
                <a16:creationId xmlns:a16="http://schemas.microsoft.com/office/drawing/2014/main" id="{235ED689-9638-443C-9A10-E043942A6629}"/>
              </a:ext>
            </a:extLst>
          </p:cNvPr>
          <p:cNvSpPr/>
          <p:nvPr userDrawn="1"/>
        </p:nvSpPr>
        <p:spPr>
          <a:xfrm>
            <a:off x="620851" y="6136760"/>
            <a:ext cx="166575" cy="294959"/>
          </a:xfrm>
          <a:custGeom>
            <a:avLst/>
            <a:gdLst/>
            <a:ahLst/>
            <a:cxnLst/>
            <a:rect l="l" t="t" r="r" b="b"/>
            <a:pathLst>
              <a:path w="281305" h="486409">
                <a:moveTo>
                  <a:pt x="0" y="486404"/>
                </a:moveTo>
                <a:lnTo>
                  <a:pt x="281038" y="0"/>
                </a:lnTo>
              </a:path>
            </a:pathLst>
          </a:custGeom>
          <a:ln w="38679">
            <a:solidFill>
              <a:srgbClr val="E73023"/>
            </a:solidFill>
          </a:ln>
        </p:spPr>
        <p:txBody>
          <a:bodyPr wrap="square" lIns="0" tIns="0" rIns="0" bIns="0" rtlCol="0"/>
          <a:lstStyle/>
          <a:p>
            <a:endParaRPr sz="637" b="0" i="0" dirty="0">
              <a:latin typeface="Tahoma Regular"/>
            </a:endParaRPr>
          </a:p>
        </p:txBody>
      </p:sp>
    </p:spTree>
    <p:extLst>
      <p:ext uri="{BB962C8B-B14F-4D97-AF65-F5344CB8AC3E}">
        <p14:creationId xmlns:p14="http://schemas.microsoft.com/office/powerpoint/2010/main" val="24443257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4. 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8F99CAC-C0C8-2644-91FF-26FA30833BBF}"/>
              </a:ext>
            </a:extLst>
          </p:cNvPr>
          <p:cNvSpPr>
            <a:spLocks noGrp="1"/>
          </p:cNvSpPr>
          <p:nvPr>
            <p:ph type="subTitle" idx="1" hasCustomPrompt="1"/>
          </p:nvPr>
        </p:nvSpPr>
        <p:spPr>
          <a:xfrm>
            <a:off x="632602" y="1720557"/>
            <a:ext cx="5534399" cy="4256497"/>
          </a:xfrm>
          <a:prstGeom prst="rect">
            <a:avLst/>
          </a:prstGeom>
        </p:spPr>
        <p:txBody>
          <a:bodyPr/>
          <a:lstStyle>
            <a:lvl1pPr marL="7521" marR="3008" indent="0" algn="l">
              <a:lnSpc>
                <a:spcPct val="144400"/>
              </a:lnSpc>
              <a:spcBef>
                <a:spcPts val="56"/>
              </a:spcBef>
              <a:buFont typeface="Arial" panose="020B0604020202020204" pitchFamily="34" charset="0"/>
              <a:buNone/>
              <a:defRPr sz="1720">
                <a:solidFill>
                  <a:schemeClr val="tx1">
                    <a:lumMod val="50000"/>
                    <a:lumOff val="50000"/>
                  </a:schemeClr>
                </a:solidFill>
              </a:defRPr>
            </a:lvl1pPr>
            <a:lvl2pPr marL="541508" indent="-270754" algn="l">
              <a:spcBef>
                <a:spcPts val="0"/>
              </a:spcBef>
              <a:buFont typeface="Arial" panose="020B0604020202020204" pitchFamily="34" charset="0"/>
              <a:buChar char="•"/>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7521" marR="3008">
              <a:lnSpc>
                <a:spcPct val="144400"/>
              </a:lnSpc>
              <a:spcBef>
                <a:spcPts val="56"/>
              </a:spcBef>
            </a:pP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Lorem ipsum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dolor</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sit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amet</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consectetuer</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adipiscing</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elit</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sed</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diam</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6"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nonummy</a:t>
            </a:r>
            <a:r>
              <a:rPr lang="en-GB" sz="1717" spc="6"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nibh</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euismod</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tincidunt</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ut</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laoreet</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dolore </a:t>
            </a:r>
            <a:r>
              <a:rPr lang="en-GB" sz="1717" spc="6"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magna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aliquam</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6"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erat</a:t>
            </a:r>
            <a:r>
              <a:rPr lang="en-GB" sz="1717" spc="-6"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volutpat</a:t>
            </a:r>
            <a:r>
              <a:rPr lang="en-GB" sz="1717"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Ut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wisi</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enim</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ad  minim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veniam</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quis</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nostrud</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12"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exerci</a:t>
            </a:r>
            <a:r>
              <a:rPr lang="en-GB" sz="1717" spc="-12"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tation</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ullamcorper</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suscipit</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lobortis</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nisl</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ut</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aliquip</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15"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ex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ea</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6"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commodo</a:t>
            </a:r>
            <a:r>
              <a:rPr lang="en-GB" sz="1717" spc="6"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 </a:t>
            </a:r>
            <a:r>
              <a:rPr lang="en-GB" sz="1717" spc="3" dirty="0" err="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consequat</a:t>
            </a:r>
            <a:r>
              <a:rPr lang="en-GB" sz="1717" spc="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a:t>
            </a:r>
            <a:endParaRPr lang="en-GB" sz="1717"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5" name="Picture Placeholder 4">
            <a:extLst>
              <a:ext uri="{FF2B5EF4-FFF2-40B4-BE49-F238E27FC236}">
                <a16:creationId xmlns:a16="http://schemas.microsoft.com/office/drawing/2014/main" id="{A4A892B8-0B4A-6249-9EFA-E629D609104A}"/>
              </a:ext>
            </a:extLst>
          </p:cNvPr>
          <p:cNvSpPr>
            <a:spLocks noGrp="1"/>
          </p:cNvSpPr>
          <p:nvPr>
            <p:ph type="pic" sz="quarter" idx="13" hasCustomPrompt="1"/>
          </p:nvPr>
        </p:nvSpPr>
        <p:spPr>
          <a:xfrm>
            <a:off x="6303292" y="1720850"/>
            <a:ext cx="5357066" cy="4256088"/>
          </a:xfrm>
          <a:prstGeom prst="rect">
            <a:avLst/>
          </a:prstGeom>
        </p:spPr>
        <p:txBody>
          <a:bodyPr/>
          <a:lstStyle>
            <a:lvl1pPr marL="0" indent="0">
              <a:buNone/>
              <a:defRPr sz="17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stStyle>
          <a:p>
            <a:r>
              <a:rPr lang="en-US" dirty="0"/>
              <a:t>Insert picture here</a:t>
            </a:r>
          </a:p>
        </p:txBody>
      </p:sp>
      <p:sp>
        <p:nvSpPr>
          <p:cNvPr id="6" name="Title 1">
            <a:extLst>
              <a:ext uri="{FF2B5EF4-FFF2-40B4-BE49-F238E27FC236}">
                <a16:creationId xmlns:a16="http://schemas.microsoft.com/office/drawing/2014/main" id="{5F89E258-1D79-4E25-B592-51F1147856D6}"/>
              </a:ext>
            </a:extLst>
          </p:cNvPr>
          <p:cNvSpPr>
            <a:spLocks noGrp="1"/>
          </p:cNvSpPr>
          <p:nvPr>
            <p:ph type="ctrTitle" hasCustomPrompt="1"/>
          </p:nvPr>
        </p:nvSpPr>
        <p:spPr>
          <a:xfrm>
            <a:off x="589941" y="356990"/>
            <a:ext cx="9145218" cy="661832"/>
          </a:xfrm>
          <a:prstGeom prst="rect">
            <a:avLst/>
          </a:prstGeom>
        </p:spPr>
        <p:txBody>
          <a:bodyPr anchor="b"/>
          <a:lstStyle>
            <a:lvl1pPr algn="l">
              <a:defRPr sz="2800" b="1">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stStyle>
          <a:p>
            <a:r>
              <a:rPr lang="en-US" dirty="0"/>
              <a:t>SLIDE TITLE GOES HERE</a:t>
            </a:r>
            <a:br>
              <a:rPr lang="en-US" dirty="0"/>
            </a:br>
            <a:r>
              <a:rPr lang="en-US" dirty="0"/>
              <a:t>ON TWO LINES IF NECESSARY</a:t>
            </a:r>
          </a:p>
        </p:txBody>
      </p:sp>
    </p:spTree>
    <p:extLst>
      <p:ext uri="{BB962C8B-B14F-4D97-AF65-F5344CB8AC3E}">
        <p14:creationId xmlns:p14="http://schemas.microsoft.com/office/powerpoint/2010/main" val="251000721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3" name="Picture 2" descr="A train tracks with cars and a sunset&#10;&#10;Description automatically generated with medium confidence">
            <a:extLst>
              <a:ext uri="{FF2B5EF4-FFF2-40B4-BE49-F238E27FC236}">
                <a16:creationId xmlns:a16="http://schemas.microsoft.com/office/drawing/2014/main" id="{3147F54D-D543-4196-B594-B003C2E8DA4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2367"/>
          <a:stretch/>
        </p:blipFill>
        <p:spPr>
          <a:xfrm>
            <a:off x="-1" y="-1"/>
            <a:ext cx="12192000" cy="6858001"/>
          </a:xfrm>
          <a:prstGeom prst="rect">
            <a:avLst/>
          </a:prstGeom>
        </p:spPr>
      </p:pic>
      <p:pic>
        <p:nvPicPr>
          <p:cNvPr id="4" name="Picture 3">
            <a:extLst>
              <a:ext uri="{FF2B5EF4-FFF2-40B4-BE49-F238E27FC236}">
                <a16:creationId xmlns:a16="http://schemas.microsoft.com/office/drawing/2014/main" id="{4DCE2317-9465-B44C-889D-A5E7352B423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1"/>
            <a:ext cx="12192000" cy="6857519"/>
          </a:xfrm>
          <a:prstGeom prst="rect">
            <a:avLst/>
          </a:prstGeom>
        </p:spPr>
      </p:pic>
      <p:sp>
        <p:nvSpPr>
          <p:cNvPr id="31" name="object 4">
            <a:extLst>
              <a:ext uri="{FF2B5EF4-FFF2-40B4-BE49-F238E27FC236}">
                <a16:creationId xmlns:a16="http://schemas.microsoft.com/office/drawing/2014/main" id="{61CF7A6D-5685-6042-A629-3C5635BBC234}"/>
              </a:ext>
            </a:extLst>
          </p:cNvPr>
          <p:cNvSpPr/>
          <p:nvPr userDrawn="1"/>
        </p:nvSpPr>
        <p:spPr>
          <a:xfrm>
            <a:off x="635835" y="2664176"/>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1092" dirty="0"/>
          </a:p>
        </p:txBody>
      </p:sp>
      <p:pic>
        <p:nvPicPr>
          <p:cNvPr id="34" name="Picture 33" descr="A logo with red and green triangles&#10;&#10;Description automatically generated">
            <a:extLst>
              <a:ext uri="{FF2B5EF4-FFF2-40B4-BE49-F238E27FC236}">
                <a16:creationId xmlns:a16="http://schemas.microsoft.com/office/drawing/2014/main" id="{6444630C-4069-4300-B12E-119C448A38D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411097" y="292171"/>
            <a:ext cx="1306287" cy="1149532"/>
          </a:xfrm>
          <a:prstGeom prst="rect">
            <a:avLst/>
          </a:prstGeom>
        </p:spPr>
      </p:pic>
    </p:spTree>
    <p:extLst>
      <p:ext uri="{BB962C8B-B14F-4D97-AF65-F5344CB8AC3E}">
        <p14:creationId xmlns:p14="http://schemas.microsoft.com/office/powerpoint/2010/main" val="202044249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ags" Target="../tags/tag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2.emf"/><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26" Type="http://schemas.openxmlformats.org/officeDocument/2006/relationships/slideLayout" Target="../slideLayouts/slideLayout56.xml"/><Relationship Id="rId3" Type="http://schemas.openxmlformats.org/officeDocument/2006/relationships/slideLayout" Target="../slideLayouts/slideLayout33.xml"/><Relationship Id="rId21" Type="http://schemas.openxmlformats.org/officeDocument/2006/relationships/slideLayout" Target="../slideLayouts/slideLayout51.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slideLayout" Target="../slideLayouts/slideLayout55.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29" Type="http://schemas.openxmlformats.org/officeDocument/2006/relationships/tags" Target="../tags/tag3.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slideLayout" Target="../slideLayouts/slideLayout54.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28" Type="http://schemas.openxmlformats.org/officeDocument/2006/relationships/theme" Target="../theme/theme2.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31" Type="http://schemas.openxmlformats.org/officeDocument/2006/relationships/image" Target="../media/image1.emf"/><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 Id="rId27" Type="http://schemas.openxmlformats.org/officeDocument/2006/relationships/slideLayout" Target="../slideLayouts/slideLayout57.xml"/><Relationship Id="rId30" Type="http://schemas.openxmlformats.org/officeDocument/2006/relationships/oleObject" Target="../embeddings/oleObject1.bin"/></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image" Target="../media/image24.jpg"/><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image" Target="../media/image1.emf"/><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oleObject" Target="../embeddings/oleObject1.bin"/><Relationship Id="rId5" Type="http://schemas.openxmlformats.org/officeDocument/2006/relationships/slideLayout" Target="../slideLayouts/slideLayout62.xml"/><Relationship Id="rId10" Type="http://schemas.openxmlformats.org/officeDocument/2006/relationships/tags" Target="../tags/tag4.xml"/><Relationship Id="rId4" Type="http://schemas.openxmlformats.org/officeDocument/2006/relationships/slideLayout" Target="../slideLayouts/slideLayout61.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2"/>
            </p:custDataLst>
            <p:extLst>
              <p:ext uri="{D42A27DB-BD31-4B8C-83A1-F6EECF244321}">
                <p14:modId xmlns:p14="http://schemas.microsoft.com/office/powerpoint/2010/main" val="2489788335"/>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3" imgW="421" imgH="420" progId="TCLayout.ActiveDocument.1">
                  <p:embed/>
                </p:oleObj>
              </mc:Choice>
              <mc:Fallback>
                <p:oleObj name="think-cell Slide" r:id="rId33" imgW="421" imgH="420" progId="TCLayout.ActiveDocument.1">
                  <p:embed/>
                  <p:pic>
                    <p:nvPicPr>
                      <p:cNvPr id="4" name="Object 3" hidden="1"/>
                      <p:cNvPicPr/>
                      <p:nvPr/>
                    </p:nvPicPr>
                    <p:blipFill>
                      <a:blip r:embed="rId34"/>
                      <a:stretch>
                        <a:fillRect/>
                      </a:stretch>
                    </p:blipFill>
                    <p:spPr>
                      <a:xfrm>
                        <a:off x="2119" y="1591"/>
                        <a:ext cx="2116" cy="1587"/>
                      </a:xfrm>
                      <a:prstGeom prst="rect">
                        <a:avLst/>
                      </a:prstGeom>
                    </p:spPr>
                  </p:pic>
                </p:oleObj>
              </mc:Fallback>
            </mc:AlternateContent>
          </a:graphicData>
        </a:graphic>
      </p:graphicFrame>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7" name="Graphic 64">
            <a:extLst>
              <a:ext uri="{FF2B5EF4-FFF2-40B4-BE49-F238E27FC236}">
                <a16:creationId xmlns:a16="http://schemas.microsoft.com/office/drawing/2014/main" id="{238245C2-535F-687F-738F-83FEEB859035}"/>
              </a:ext>
            </a:extLst>
          </p:cNvPr>
          <p:cNvSpPr/>
          <p:nvPr userDrawn="1"/>
        </p:nvSpPr>
        <p:spPr>
          <a:xfrm>
            <a:off x="209511" y="825398"/>
            <a:ext cx="10134961" cy="647434"/>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 name="connsiteX0" fmla="*/ 14996512 w 14996512"/>
              <a:gd name="connsiteY0" fmla="*/ 19893 h 963549"/>
              <a:gd name="connsiteX1" fmla="*/ 439579 w 14996512"/>
              <a:gd name="connsiteY1" fmla="*/ 0 h 963549"/>
              <a:gd name="connsiteX2" fmla="*/ 399955 w 14996512"/>
              <a:gd name="connsiteY2" fmla="*/ 72009 h 963549"/>
              <a:gd name="connsiteX3" fmla="*/ 351377 w 14996512"/>
              <a:gd name="connsiteY3" fmla="*/ 72390 h 963549"/>
              <a:gd name="connsiteX4" fmla="*/ 307467 w 14996512"/>
              <a:gd name="connsiteY4" fmla="*/ 0 h 963549"/>
              <a:gd name="connsiteX5" fmla="*/ 118967 w 14996512"/>
              <a:gd name="connsiteY5" fmla="*/ 0 h 963549"/>
              <a:gd name="connsiteX6" fmla="*/ 0 w 14996512"/>
              <a:gd name="connsiteY6" fmla="*/ 199739 h 963549"/>
              <a:gd name="connsiteX7" fmla="*/ 0 w 14996512"/>
              <a:gd name="connsiteY7" fmla="*/ 342138 h 963549"/>
              <a:gd name="connsiteX8" fmla="*/ 78296 w 14996512"/>
              <a:gd name="connsiteY8" fmla="*/ 463772 h 963549"/>
              <a:gd name="connsiteX9" fmla="*/ 204216 w 14996512"/>
              <a:gd name="connsiteY9" fmla="*/ 463772 h 963549"/>
              <a:gd name="connsiteX10" fmla="*/ 219647 w 14996512"/>
              <a:gd name="connsiteY10" fmla="*/ 437007 h 963549"/>
              <a:gd name="connsiteX11" fmla="*/ 381000 w 14996512"/>
              <a:gd name="connsiteY11" fmla="*/ 437007 h 963549"/>
              <a:gd name="connsiteX12" fmla="*/ 399288 w 14996512"/>
              <a:gd name="connsiteY12" fmla="*/ 469773 h 963549"/>
              <a:gd name="connsiteX13" fmla="*/ 399288 w 14996512"/>
              <a:gd name="connsiteY13" fmla="*/ 568071 h 963549"/>
              <a:gd name="connsiteX14" fmla="*/ 434245 w 14996512"/>
              <a:gd name="connsiteY14" fmla="*/ 628841 h 963549"/>
              <a:gd name="connsiteX15" fmla="*/ 434054 w 14996512"/>
              <a:gd name="connsiteY15" fmla="*/ 693325 h 963549"/>
              <a:gd name="connsiteX16" fmla="*/ 492728 w 14996512"/>
              <a:gd name="connsiteY16" fmla="*/ 800005 h 963549"/>
              <a:gd name="connsiteX17" fmla="*/ 492728 w 14996512"/>
              <a:gd name="connsiteY17" fmla="*/ 884873 h 963549"/>
              <a:gd name="connsiteX18" fmla="*/ 559118 w 14996512"/>
              <a:gd name="connsiteY18" fmla="*/ 962978 h 963549"/>
              <a:gd name="connsiteX19" fmla="*/ 645414 w 14996512"/>
              <a:gd name="connsiteY19" fmla="*/ 963549 h 963549"/>
              <a:gd name="connsiteX20" fmla="*/ 688372 w 14996512"/>
              <a:gd name="connsiteY20" fmla="*/ 892112 h 963549"/>
              <a:gd name="connsiteX21" fmla="*/ 688372 w 14996512"/>
              <a:gd name="connsiteY21" fmla="*/ 837914 h 963549"/>
              <a:gd name="connsiteX22" fmla="*/ 784479 w 14996512"/>
              <a:gd name="connsiteY22" fmla="*/ 687229 h 963549"/>
              <a:gd name="connsiteX23" fmla="*/ 784479 w 14996512"/>
              <a:gd name="connsiteY23" fmla="*/ 586169 h 963549"/>
              <a:gd name="connsiteX24" fmla="*/ 831152 w 14996512"/>
              <a:gd name="connsiteY24" fmla="*/ 512636 h 963549"/>
              <a:gd name="connsiteX25" fmla="*/ 886968 w 14996512"/>
              <a:gd name="connsiteY25" fmla="*/ 513207 h 963549"/>
              <a:gd name="connsiteX26" fmla="*/ 979075 w 14996512"/>
              <a:gd name="connsiteY26" fmla="*/ 352139 h 963549"/>
              <a:gd name="connsiteX27" fmla="*/ 809530 w 14996512"/>
              <a:gd name="connsiteY27" fmla="*/ 352139 h 963549"/>
              <a:gd name="connsiteX28" fmla="*/ 761333 w 14996512"/>
              <a:gd name="connsiteY28" fmla="*/ 269367 h 963549"/>
              <a:gd name="connsiteX29" fmla="*/ 761429 w 14996512"/>
              <a:gd name="connsiteY29" fmla="*/ 189357 h 963549"/>
              <a:gd name="connsiteX30" fmla="*/ 681419 w 14996512"/>
              <a:gd name="connsiteY30" fmla="*/ 77438 h 963549"/>
              <a:gd name="connsiteX31" fmla="*/ 655511 w 14996512"/>
              <a:gd name="connsiteY31" fmla="*/ 77438 h 963549"/>
              <a:gd name="connsiteX32" fmla="*/ 487299 w 14996512"/>
              <a:gd name="connsiteY32" fmla="*/ 77438 h 963549"/>
              <a:gd name="connsiteX33" fmla="*/ 443293 w 14996512"/>
              <a:gd name="connsiteY33" fmla="*/ 153448 h 963549"/>
              <a:gd name="connsiteX34" fmla="*/ 316421 w 14996512"/>
              <a:gd name="connsiteY34" fmla="*/ 153448 h 963549"/>
              <a:gd name="connsiteX35" fmla="*/ 265843 w 14996512"/>
              <a:gd name="connsiteY35" fmla="*/ 67056 h 963549"/>
              <a:gd name="connsiteX36" fmla="*/ 159639 w 14996512"/>
              <a:gd name="connsiteY36" fmla="*/ 67056 h 963549"/>
              <a:gd name="connsiteX37" fmla="*/ 71914 w 14996512"/>
              <a:gd name="connsiteY37" fmla="*/ 225457 h 963549"/>
              <a:gd name="connsiteX38" fmla="*/ 71914 w 14996512"/>
              <a:gd name="connsiteY38" fmla="*/ 311753 h 963549"/>
              <a:gd name="connsiteX39" fmla="*/ 121825 w 14996512"/>
              <a:gd name="connsiteY39" fmla="*/ 393192 h 963549"/>
              <a:gd name="connsiteX40" fmla="*/ 160687 w 14996512"/>
              <a:gd name="connsiteY40" fmla="*/ 393192 h 963549"/>
              <a:gd name="connsiteX41" fmla="*/ 173260 w 14996512"/>
              <a:gd name="connsiteY41" fmla="*/ 370332 h 963549"/>
              <a:gd name="connsiteX42" fmla="*/ 416433 w 14996512"/>
              <a:gd name="connsiteY42" fmla="*/ 370332 h 963549"/>
              <a:gd name="connsiteX43" fmla="*/ 465392 w 14996512"/>
              <a:gd name="connsiteY43" fmla="*/ 455676 h 963549"/>
              <a:gd name="connsiteX44" fmla="*/ 465392 w 14996512"/>
              <a:gd name="connsiteY44" fmla="*/ 556736 h 963549"/>
              <a:gd name="connsiteX45" fmla="*/ 500443 w 14996512"/>
              <a:gd name="connsiteY45" fmla="*/ 616839 h 963549"/>
              <a:gd name="connsiteX46" fmla="*/ 500443 w 14996512"/>
              <a:gd name="connsiteY46" fmla="*/ 678275 h 963549"/>
              <a:gd name="connsiteX47" fmla="*/ 563309 w 14996512"/>
              <a:gd name="connsiteY47" fmla="*/ 783527 h 963549"/>
              <a:gd name="connsiteX48" fmla="*/ 563309 w 14996512"/>
              <a:gd name="connsiteY48" fmla="*/ 847344 h 963549"/>
              <a:gd name="connsiteX49" fmla="*/ 594932 w 14996512"/>
              <a:gd name="connsiteY49" fmla="*/ 888492 h 963549"/>
              <a:gd name="connsiteX50" fmla="*/ 609124 w 14996512"/>
              <a:gd name="connsiteY50" fmla="*/ 888492 h 963549"/>
              <a:gd name="connsiteX51" fmla="*/ 628460 w 14996512"/>
              <a:gd name="connsiteY51" fmla="*/ 856488 h 963549"/>
              <a:gd name="connsiteX52" fmla="*/ 628460 w 14996512"/>
              <a:gd name="connsiteY52" fmla="*/ 810292 h 963549"/>
              <a:gd name="connsiteX53" fmla="*/ 717899 w 14996512"/>
              <a:gd name="connsiteY53" fmla="*/ 667226 h 963549"/>
              <a:gd name="connsiteX54" fmla="*/ 718566 w 14996512"/>
              <a:gd name="connsiteY54" fmla="*/ 556165 h 963549"/>
              <a:gd name="connsiteX55" fmla="*/ 790956 w 14996512"/>
              <a:gd name="connsiteY55" fmla="*/ 448056 h 963549"/>
              <a:gd name="connsiteX56" fmla="*/ 843725 w 14996512"/>
              <a:gd name="connsiteY56" fmla="*/ 447770 h 963549"/>
              <a:gd name="connsiteX57" fmla="*/ 861060 w 14996512"/>
              <a:gd name="connsiteY57" fmla="*/ 419957 h 963549"/>
              <a:gd name="connsiteX58" fmla="*/ 767239 w 14996512"/>
              <a:gd name="connsiteY58" fmla="*/ 419957 h 963549"/>
              <a:gd name="connsiteX59" fmla="*/ 691229 w 14996512"/>
              <a:gd name="connsiteY59" fmla="*/ 291370 h 963549"/>
              <a:gd name="connsiteX60" fmla="*/ 689229 w 14996512"/>
              <a:gd name="connsiteY60" fmla="*/ 210407 h 963549"/>
              <a:gd name="connsiteX61" fmla="*/ 640271 w 14996512"/>
              <a:gd name="connsiteY61" fmla="*/ 144399 h 963549"/>
              <a:gd name="connsiteX62" fmla="*/ 532352 w 14996512"/>
              <a:gd name="connsiteY62" fmla="*/ 143447 h 963549"/>
              <a:gd name="connsiteX63" fmla="*/ 483108 w 14996512"/>
              <a:gd name="connsiteY63" fmla="*/ 228410 h 963549"/>
              <a:gd name="connsiteX64" fmla="*/ 271082 w 14996512"/>
              <a:gd name="connsiteY64" fmla="*/ 228410 h 963549"/>
              <a:gd name="connsiteX65" fmla="*/ 227743 w 14996512"/>
              <a:gd name="connsiteY65" fmla="*/ 156782 h 963549"/>
              <a:gd name="connsiteX66" fmla="*/ 200216 w 14996512"/>
              <a:gd name="connsiteY66" fmla="*/ 156782 h 963549"/>
              <a:gd name="connsiteX67" fmla="*/ 152019 w 14996512"/>
              <a:gd name="connsiteY67" fmla="*/ 248126 h 963549"/>
              <a:gd name="connsiteX68" fmla="*/ 150781 w 14996512"/>
              <a:gd name="connsiteY68" fmla="*/ 298990 h 963549"/>
              <a:gd name="connsiteX69" fmla="*/ 153638 w 14996512"/>
              <a:gd name="connsiteY69" fmla="*/ 303562 h 963549"/>
              <a:gd name="connsiteX70" fmla="*/ 157353 w 14996512"/>
              <a:gd name="connsiteY70" fmla="*/ 303467 h 963549"/>
              <a:gd name="connsiteX71" fmla="*/ 161068 w 14996512"/>
              <a:gd name="connsiteY71" fmla="*/ 298990 h 963549"/>
              <a:gd name="connsiteX72" fmla="*/ 525304 w 14996512"/>
              <a:gd name="connsiteY72" fmla="*/ 299180 h 963549"/>
              <a:gd name="connsiteX73" fmla="*/ 578739 w 14996512"/>
              <a:gd name="connsiteY73" fmla="*/ 213741 h 963549"/>
              <a:gd name="connsiteX74" fmla="*/ 607314 w 14996512"/>
              <a:gd name="connsiteY74" fmla="*/ 213741 h 963549"/>
              <a:gd name="connsiteX75" fmla="*/ 629317 w 14996512"/>
              <a:gd name="connsiteY75" fmla="*/ 242697 h 963549"/>
              <a:gd name="connsiteX76" fmla="*/ 629317 w 14996512"/>
              <a:gd name="connsiteY76" fmla="*/ 322326 h 963549"/>
              <a:gd name="connsiteX77" fmla="*/ 704945 w 14996512"/>
              <a:gd name="connsiteY77" fmla="*/ 449294 h 963549"/>
              <a:gd name="connsiteX78" fmla="*/ 648938 w 14996512"/>
              <a:gd name="connsiteY78" fmla="*/ 533400 h 963549"/>
              <a:gd name="connsiteX79" fmla="*/ 647510 w 14996512"/>
              <a:gd name="connsiteY79" fmla="*/ 650558 h 963549"/>
              <a:gd name="connsiteX80" fmla="*/ 603409 w 14996512"/>
              <a:gd name="connsiteY80" fmla="*/ 716852 h 963549"/>
              <a:gd name="connsiteX81" fmla="*/ 563404 w 14996512"/>
              <a:gd name="connsiteY81" fmla="*/ 649700 h 963549"/>
              <a:gd name="connsiteX82" fmla="*/ 563404 w 14996512"/>
              <a:gd name="connsiteY82" fmla="*/ 578644 h 963549"/>
              <a:gd name="connsiteX83" fmla="*/ 537496 w 14996512"/>
              <a:gd name="connsiteY83" fmla="*/ 536258 h 963549"/>
              <a:gd name="connsiteX84" fmla="*/ 537496 w 14996512"/>
              <a:gd name="connsiteY84" fmla="*/ 436721 h 963549"/>
              <a:gd name="connsiteX85" fmla="*/ 498824 w 14996512"/>
              <a:gd name="connsiteY85" fmla="*/ 368999 h 963549"/>
              <a:gd name="connsiteX86" fmla="*/ 581120 w 14996512"/>
              <a:gd name="connsiteY86" fmla="*/ 368999 h 963549"/>
              <a:gd name="connsiteX87" fmla="*/ 627698 w 14996512"/>
              <a:gd name="connsiteY87" fmla="*/ 443579 h 963549"/>
              <a:gd name="connsiteX88" fmla="*/ 592550 w 14996512"/>
              <a:gd name="connsiteY88" fmla="*/ 496729 h 963549"/>
              <a:gd name="connsiteX0" fmla="*/ 15115867 w 15115867"/>
              <a:gd name="connsiteY0" fmla="*/ 0 h 1023226"/>
              <a:gd name="connsiteX1" fmla="*/ 439579 w 15115867"/>
              <a:gd name="connsiteY1" fmla="*/ 59677 h 1023226"/>
              <a:gd name="connsiteX2" fmla="*/ 399955 w 15115867"/>
              <a:gd name="connsiteY2" fmla="*/ 131686 h 1023226"/>
              <a:gd name="connsiteX3" fmla="*/ 351377 w 15115867"/>
              <a:gd name="connsiteY3" fmla="*/ 132067 h 1023226"/>
              <a:gd name="connsiteX4" fmla="*/ 307467 w 15115867"/>
              <a:gd name="connsiteY4" fmla="*/ 59677 h 1023226"/>
              <a:gd name="connsiteX5" fmla="*/ 118967 w 15115867"/>
              <a:gd name="connsiteY5" fmla="*/ 59677 h 1023226"/>
              <a:gd name="connsiteX6" fmla="*/ 0 w 15115867"/>
              <a:gd name="connsiteY6" fmla="*/ 259416 h 1023226"/>
              <a:gd name="connsiteX7" fmla="*/ 0 w 15115867"/>
              <a:gd name="connsiteY7" fmla="*/ 401815 h 1023226"/>
              <a:gd name="connsiteX8" fmla="*/ 78296 w 15115867"/>
              <a:gd name="connsiteY8" fmla="*/ 523449 h 1023226"/>
              <a:gd name="connsiteX9" fmla="*/ 204216 w 15115867"/>
              <a:gd name="connsiteY9" fmla="*/ 523449 h 1023226"/>
              <a:gd name="connsiteX10" fmla="*/ 219647 w 15115867"/>
              <a:gd name="connsiteY10" fmla="*/ 496684 h 1023226"/>
              <a:gd name="connsiteX11" fmla="*/ 381000 w 15115867"/>
              <a:gd name="connsiteY11" fmla="*/ 496684 h 1023226"/>
              <a:gd name="connsiteX12" fmla="*/ 399288 w 15115867"/>
              <a:gd name="connsiteY12" fmla="*/ 529450 h 1023226"/>
              <a:gd name="connsiteX13" fmla="*/ 399288 w 15115867"/>
              <a:gd name="connsiteY13" fmla="*/ 627748 h 1023226"/>
              <a:gd name="connsiteX14" fmla="*/ 434245 w 15115867"/>
              <a:gd name="connsiteY14" fmla="*/ 688518 h 1023226"/>
              <a:gd name="connsiteX15" fmla="*/ 434054 w 15115867"/>
              <a:gd name="connsiteY15" fmla="*/ 753002 h 1023226"/>
              <a:gd name="connsiteX16" fmla="*/ 492728 w 15115867"/>
              <a:gd name="connsiteY16" fmla="*/ 859682 h 1023226"/>
              <a:gd name="connsiteX17" fmla="*/ 492728 w 15115867"/>
              <a:gd name="connsiteY17" fmla="*/ 944550 h 1023226"/>
              <a:gd name="connsiteX18" fmla="*/ 559118 w 15115867"/>
              <a:gd name="connsiteY18" fmla="*/ 1022655 h 1023226"/>
              <a:gd name="connsiteX19" fmla="*/ 645414 w 15115867"/>
              <a:gd name="connsiteY19" fmla="*/ 1023226 h 1023226"/>
              <a:gd name="connsiteX20" fmla="*/ 688372 w 15115867"/>
              <a:gd name="connsiteY20" fmla="*/ 951789 h 1023226"/>
              <a:gd name="connsiteX21" fmla="*/ 688372 w 15115867"/>
              <a:gd name="connsiteY21" fmla="*/ 897591 h 1023226"/>
              <a:gd name="connsiteX22" fmla="*/ 784479 w 15115867"/>
              <a:gd name="connsiteY22" fmla="*/ 746906 h 1023226"/>
              <a:gd name="connsiteX23" fmla="*/ 784479 w 15115867"/>
              <a:gd name="connsiteY23" fmla="*/ 645846 h 1023226"/>
              <a:gd name="connsiteX24" fmla="*/ 831152 w 15115867"/>
              <a:gd name="connsiteY24" fmla="*/ 572313 h 1023226"/>
              <a:gd name="connsiteX25" fmla="*/ 886968 w 15115867"/>
              <a:gd name="connsiteY25" fmla="*/ 572884 h 1023226"/>
              <a:gd name="connsiteX26" fmla="*/ 979075 w 15115867"/>
              <a:gd name="connsiteY26" fmla="*/ 411816 h 1023226"/>
              <a:gd name="connsiteX27" fmla="*/ 809530 w 15115867"/>
              <a:gd name="connsiteY27" fmla="*/ 411816 h 1023226"/>
              <a:gd name="connsiteX28" fmla="*/ 761333 w 15115867"/>
              <a:gd name="connsiteY28" fmla="*/ 329044 h 1023226"/>
              <a:gd name="connsiteX29" fmla="*/ 761429 w 15115867"/>
              <a:gd name="connsiteY29" fmla="*/ 249034 h 1023226"/>
              <a:gd name="connsiteX30" fmla="*/ 681419 w 15115867"/>
              <a:gd name="connsiteY30" fmla="*/ 137115 h 1023226"/>
              <a:gd name="connsiteX31" fmla="*/ 655511 w 15115867"/>
              <a:gd name="connsiteY31" fmla="*/ 137115 h 1023226"/>
              <a:gd name="connsiteX32" fmla="*/ 487299 w 15115867"/>
              <a:gd name="connsiteY32" fmla="*/ 137115 h 1023226"/>
              <a:gd name="connsiteX33" fmla="*/ 443293 w 15115867"/>
              <a:gd name="connsiteY33" fmla="*/ 213125 h 1023226"/>
              <a:gd name="connsiteX34" fmla="*/ 316421 w 15115867"/>
              <a:gd name="connsiteY34" fmla="*/ 213125 h 1023226"/>
              <a:gd name="connsiteX35" fmla="*/ 265843 w 15115867"/>
              <a:gd name="connsiteY35" fmla="*/ 126733 h 1023226"/>
              <a:gd name="connsiteX36" fmla="*/ 159639 w 15115867"/>
              <a:gd name="connsiteY36" fmla="*/ 126733 h 1023226"/>
              <a:gd name="connsiteX37" fmla="*/ 71914 w 15115867"/>
              <a:gd name="connsiteY37" fmla="*/ 285134 h 1023226"/>
              <a:gd name="connsiteX38" fmla="*/ 71914 w 15115867"/>
              <a:gd name="connsiteY38" fmla="*/ 371430 h 1023226"/>
              <a:gd name="connsiteX39" fmla="*/ 121825 w 15115867"/>
              <a:gd name="connsiteY39" fmla="*/ 452869 h 1023226"/>
              <a:gd name="connsiteX40" fmla="*/ 160687 w 15115867"/>
              <a:gd name="connsiteY40" fmla="*/ 452869 h 1023226"/>
              <a:gd name="connsiteX41" fmla="*/ 173260 w 15115867"/>
              <a:gd name="connsiteY41" fmla="*/ 430009 h 1023226"/>
              <a:gd name="connsiteX42" fmla="*/ 416433 w 15115867"/>
              <a:gd name="connsiteY42" fmla="*/ 430009 h 1023226"/>
              <a:gd name="connsiteX43" fmla="*/ 465392 w 15115867"/>
              <a:gd name="connsiteY43" fmla="*/ 515353 h 1023226"/>
              <a:gd name="connsiteX44" fmla="*/ 465392 w 15115867"/>
              <a:gd name="connsiteY44" fmla="*/ 616413 h 1023226"/>
              <a:gd name="connsiteX45" fmla="*/ 500443 w 15115867"/>
              <a:gd name="connsiteY45" fmla="*/ 676516 h 1023226"/>
              <a:gd name="connsiteX46" fmla="*/ 500443 w 15115867"/>
              <a:gd name="connsiteY46" fmla="*/ 737952 h 1023226"/>
              <a:gd name="connsiteX47" fmla="*/ 563309 w 15115867"/>
              <a:gd name="connsiteY47" fmla="*/ 843204 h 1023226"/>
              <a:gd name="connsiteX48" fmla="*/ 563309 w 15115867"/>
              <a:gd name="connsiteY48" fmla="*/ 907021 h 1023226"/>
              <a:gd name="connsiteX49" fmla="*/ 594932 w 15115867"/>
              <a:gd name="connsiteY49" fmla="*/ 948169 h 1023226"/>
              <a:gd name="connsiteX50" fmla="*/ 609124 w 15115867"/>
              <a:gd name="connsiteY50" fmla="*/ 948169 h 1023226"/>
              <a:gd name="connsiteX51" fmla="*/ 628460 w 15115867"/>
              <a:gd name="connsiteY51" fmla="*/ 916165 h 1023226"/>
              <a:gd name="connsiteX52" fmla="*/ 628460 w 15115867"/>
              <a:gd name="connsiteY52" fmla="*/ 869969 h 1023226"/>
              <a:gd name="connsiteX53" fmla="*/ 717899 w 15115867"/>
              <a:gd name="connsiteY53" fmla="*/ 726903 h 1023226"/>
              <a:gd name="connsiteX54" fmla="*/ 718566 w 15115867"/>
              <a:gd name="connsiteY54" fmla="*/ 615842 h 1023226"/>
              <a:gd name="connsiteX55" fmla="*/ 790956 w 15115867"/>
              <a:gd name="connsiteY55" fmla="*/ 507733 h 1023226"/>
              <a:gd name="connsiteX56" fmla="*/ 843725 w 15115867"/>
              <a:gd name="connsiteY56" fmla="*/ 507447 h 1023226"/>
              <a:gd name="connsiteX57" fmla="*/ 861060 w 15115867"/>
              <a:gd name="connsiteY57" fmla="*/ 479634 h 1023226"/>
              <a:gd name="connsiteX58" fmla="*/ 767239 w 15115867"/>
              <a:gd name="connsiteY58" fmla="*/ 479634 h 1023226"/>
              <a:gd name="connsiteX59" fmla="*/ 691229 w 15115867"/>
              <a:gd name="connsiteY59" fmla="*/ 351047 h 1023226"/>
              <a:gd name="connsiteX60" fmla="*/ 689229 w 15115867"/>
              <a:gd name="connsiteY60" fmla="*/ 270084 h 1023226"/>
              <a:gd name="connsiteX61" fmla="*/ 640271 w 15115867"/>
              <a:gd name="connsiteY61" fmla="*/ 204076 h 1023226"/>
              <a:gd name="connsiteX62" fmla="*/ 532352 w 15115867"/>
              <a:gd name="connsiteY62" fmla="*/ 203124 h 1023226"/>
              <a:gd name="connsiteX63" fmla="*/ 483108 w 15115867"/>
              <a:gd name="connsiteY63" fmla="*/ 288087 h 1023226"/>
              <a:gd name="connsiteX64" fmla="*/ 271082 w 15115867"/>
              <a:gd name="connsiteY64" fmla="*/ 288087 h 1023226"/>
              <a:gd name="connsiteX65" fmla="*/ 227743 w 15115867"/>
              <a:gd name="connsiteY65" fmla="*/ 216459 h 1023226"/>
              <a:gd name="connsiteX66" fmla="*/ 200216 w 15115867"/>
              <a:gd name="connsiteY66" fmla="*/ 216459 h 1023226"/>
              <a:gd name="connsiteX67" fmla="*/ 152019 w 15115867"/>
              <a:gd name="connsiteY67" fmla="*/ 307803 h 1023226"/>
              <a:gd name="connsiteX68" fmla="*/ 150781 w 15115867"/>
              <a:gd name="connsiteY68" fmla="*/ 358667 h 1023226"/>
              <a:gd name="connsiteX69" fmla="*/ 153638 w 15115867"/>
              <a:gd name="connsiteY69" fmla="*/ 363239 h 1023226"/>
              <a:gd name="connsiteX70" fmla="*/ 157353 w 15115867"/>
              <a:gd name="connsiteY70" fmla="*/ 363144 h 1023226"/>
              <a:gd name="connsiteX71" fmla="*/ 161068 w 15115867"/>
              <a:gd name="connsiteY71" fmla="*/ 358667 h 1023226"/>
              <a:gd name="connsiteX72" fmla="*/ 525304 w 15115867"/>
              <a:gd name="connsiteY72" fmla="*/ 358857 h 1023226"/>
              <a:gd name="connsiteX73" fmla="*/ 578739 w 15115867"/>
              <a:gd name="connsiteY73" fmla="*/ 273418 h 1023226"/>
              <a:gd name="connsiteX74" fmla="*/ 607314 w 15115867"/>
              <a:gd name="connsiteY74" fmla="*/ 273418 h 1023226"/>
              <a:gd name="connsiteX75" fmla="*/ 629317 w 15115867"/>
              <a:gd name="connsiteY75" fmla="*/ 302374 h 1023226"/>
              <a:gd name="connsiteX76" fmla="*/ 629317 w 15115867"/>
              <a:gd name="connsiteY76" fmla="*/ 382003 h 1023226"/>
              <a:gd name="connsiteX77" fmla="*/ 704945 w 15115867"/>
              <a:gd name="connsiteY77" fmla="*/ 508971 h 1023226"/>
              <a:gd name="connsiteX78" fmla="*/ 648938 w 15115867"/>
              <a:gd name="connsiteY78" fmla="*/ 593077 h 1023226"/>
              <a:gd name="connsiteX79" fmla="*/ 647510 w 15115867"/>
              <a:gd name="connsiteY79" fmla="*/ 710235 h 1023226"/>
              <a:gd name="connsiteX80" fmla="*/ 603409 w 15115867"/>
              <a:gd name="connsiteY80" fmla="*/ 776529 h 1023226"/>
              <a:gd name="connsiteX81" fmla="*/ 563404 w 15115867"/>
              <a:gd name="connsiteY81" fmla="*/ 709377 h 1023226"/>
              <a:gd name="connsiteX82" fmla="*/ 563404 w 15115867"/>
              <a:gd name="connsiteY82" fmla="*/ 638321 h 1023226"/>
              <a:gd name="connsiteX83" fmla="*/ 537496 w 15115867"/>
              <a:gd name="connsiteY83" fmla="*/ 595935 h 1023226"/>
              <a:gd name="connsiteX84" fmla="*/ 537496 w 15115867"/>
              <a:gd name="connsiteY84" fmla="*/ 496398 h 1023226"/>
              <a:gd name="connsiteX85" fmla="*/ 498824 w 15115867"/>
              <a:gd name="connsiteY85" fmla="*/ 428676 h 1023226"/>
              <a:gd name="connsiteX86" fmla="*/ 581120 w 15115867"/>
              <a:gd name="connsiteY86" fmla="*/ 428676 h 1023226"/>
              <a:gd name="connsiteX87" fmla="*/ 627698 w 15115867"/>
              <a:gd name="connsiteY87" fmla="*/ 503256 h 1023226"/>
              <a:gd name="connsiteX88" fmla="*/ 592550 w 15115867"/>
              <a:gd name="connsiteY88" fmla="*/ 556406 h 1023226"/>
              <a:gd name="connsiteX0" fmla="*/ 15083451 w 15083451"/>
              <a:gd name="connsiteY0" fmla="*/ 5158 h 963549"/>
              <a:gd name="connsiteX1" fmla="*/ 439579 w 15083451"/>
              <a:gd name="connsiteY1" fmla="*/ 0 h 963549"/>
              <a:gd name="connsiteX2" fmla="*/ 399955 w 15083451"/>
              <a:gd name="connsiteY2" fmla="*/ 72009 h 963549"/>
              <a:gd name="connsiteX3" fmla="*/ 351377 w 15083451"/>
              <a:gd name="connsiteY3" fmla="*/ 72390 h 963549"/>
              <a:gd name="connsiteX4" fmla="*/ 307467 w 15083451"/>
              <a:gd name="connsiteY4" fmla="*/ 0 h 963549"/>
              <a:gd name="connsiteX5" fmla="*/ 118967 w 15083451"/>
              <a:gd name="connsiteY5" fmla="*/ 0 h 963549"/>
              <a:gd name="connsiteX6" fmla="*/ 0 w 15083451"/>
              <a:gd name="connsiteY6" fmla="*/ 199739 h 963549"/>
              <a:gd name="connsiteX7" fmla="*/ 0 w 15083451"/>
              <a:gd name="connsiteY7" fmla="*/ 342138 h 963549"/>
              <a:gd name="connsiteX8" fmla="*/ 78296 w 15083451"/>
              <a:gd name="connsiteY8" fmla="*/ 463772 h 963549"/>
              <a:gd name="connsiteX9" fmla="*/ 204216 w 15083451"/>
              <a:gd name="connsiteY9" fmla="*/ 463772 h 963549"/>
              <a:gd name="connsiteX10" fmla="*/ 219647 w 15083451"/>
              <a:gd name="connsiteY10" fmla="*/ 437007 h 963549"/>
              <a:gd name="connsiteX11" fmla="*/ 381000 w 15083451"/>
              <a:gd name="connsiteY11" fmla="*/ 437007 h 963549"/>
              <a:gd name="connsiteX12" fmla="*/ 399288 w 15083451"/>
              <a:gd name="connsiteY12" fmla="*/ 469773 h 963549"/>
              <a:gd name="connsiteX13" fmla="*/ 399288 w 15083451"/>
              <a:gd name="connsiteY13" fmla="*/ 568071 h 963549"/>
              <a:gd name="connsiteX14" fmla="*/ 434245 w 15083451"/>
              <a:gd name="connsiteY14" fmla="*/ 628841 h 963549"/>
              <a:gd name="connsiteX15" fmla="*/ 434054 w 15083451"/>
              <a:gd name="connsiteY15" fmla="*/ 693325 h 963549"/>
              <a:gd name="connsiteX16" fmla="*/ 492728 w 15083451"/>
              <a:gd name="connsiteY16" fmla="*/ 800005 h 963549"/>
              <a:gd name="connsiteX17" fmla="*/ 492728 w 15083451"/>
              <a:gd name="connsiteY17" fmla="*/ 884873 h 963549"/>
              <a:gd name="connsiteX18" fmla="*/ 559118 w 15083451"/>
              <a:gd name="connsiteY18" fmla="*/ 962978 h 963549"/>
              <a:gd name="connsiteX19" fmla="*/ 645414 w 15083451"/>
              <a:gd name="connsiteY19" fmla="*/ 963549 h 963549"/>
              <a:gd name="connsiteX20" fmla="*/ 688372 w 15083451"/>
              <a:gd name="connsiteY20" fmla="*/ 892112 h 963549"/>
              <a:gd name="connsiteX21" fmla="*/ 688372 w 15083451"/>
              <a:gd name="connsiteY21" fmla="*/ 837914 h 963549"/>
              <a:gd name="connsiteX22" fmla="*/ 784479 w 15083451"/>
              <a:gd name="connsiteY22" fmla="*/ 687229 h 963549"/>
              <a:gd name="connsiteX23" fmla="*/ 784479 w 15083451"/>
              <a:gd name="connsiteY23" fmla="*/ 586169 h 963549"/>
              <a:gd name="connsiteX24" fmla="*/ 831152 w 15083451"/>
              <a:gd name="connsiteY24" fmla="*/ 512636 h 963549"/>
              <a:gd name="connsiteX25" fmla="*/ 886968 w 15083451"/>
              <a:gd name="connsiteY25" fmla="*/ 513207 h 963549"/>
              <a:gd name="connsiteX26" fmla="*/ 979075 w 15083451"/>
              <a:gd name="connsiteY26" fmla="*/ 352139 h 963549"/>
              <a:gd name="connsiteX27" fmla="*/ 809530 w 15083451"/>
              <a:gd name="connsiteY27" fmla="*/ 352139 h 963549"/>
              <a:gd name="connsiteX28" fmla="*/ 761333 w 15083451"/>
              <a:gd name="connsiteY28" fmla="*/ 269367 h 963549"/>
              <a:gd name="connsiteX29" fmla="*/ 761429 w 15083451"/>
              <a:gd name="connsiteY29" fmla="*/ 189357 h 963549"/>
              <a:gd name="connsiteX30" fmla="*/ 681419 w 15083451"/>
              <a:gd name="connsiteY30" fmla="*/ 77438 h 963549"/>
              <a:gd name="connsiteX31" fmla="*/ 655511 w 15083451"/>
              <a:gd name="connsiteY31" fmla="*/ 77438 h 963549"/>
              <a:gd name="connsiteX32" fmla="*/ 487299 w 15083451"/>
              <a:gd name="connsiteY32" fmla="*/ 77438 h 963549"/>
              <a:gd name="connsiteX33" fmla="*/ 443293 w 15083451"/>
              <a:gd name="connsiteY33" fmla="*/ 153448 h 963549"/>
              <a:gd name="connsiteX34" fmla="*/ 316421 w 15083451"/>
              <a:gd name="connsiteY34" fmla="*/ 153448 h 963549"/>
              <a:gd name="connsiteX35" fmla="*/ 265843 w 15083451"/>
              <a:gd name="connsiteY35" fmla="*/ 67056 h 963549"/>
              <a:gd name="connsiteX36" fmla="*/ 159639 w 15083451"/>
              <a:gd name="connsiteY36" fmla="*/ 67056 h 963549"/>
              <a:gd name="connsiteX37" fmla="*/ 71914 w 15083451"/>
              <a:gd name="connsiteY37" fmla="*/ 225457 h 963549"/>
              <a:gd name="connsiteX38" fmla="*/ 71914 w 15083451"/>
              <a:gd name="connsiteY38" fmla="*/ 311753 h 963549"/>
              <a:gd name="connsiteX39" fmla="*/ 121825 w 15083451"/>
              <a:gd name="connsiteY39" fmla="*/ 393192 h 963549"/>
              <a:gd name="connsiteX40" fmla="*/ 160687 w 15083451"/>
              <a:gd name="connsiteY40" fmla="*/ 393192 h 963549"/>
              <a:gd name="connsiteX41" fmla="*/ 173260 w 15083451"/>
              <a:gd name="connsiteY41" fmla="*/ 370332 h 963549"/>
              <a:gd name="connsiteX42" fmla="*/ 416433 w 15083451"/>
              <a:gd name="connsiteY42" fmla="*/ 370332 h 963549"/>
              <a:gd name="connsiteX43" fmla="*/ 465392 w 15083451"/>
              <a:gd name="connsiteY43" fmla="*/ 455676 h 963549"/>
              <a:gd name="connsiteX44" fmla="*/ 465392 w 15083451"/>
              <a:gd name="connsiteY44" fmla="*/ 556736 h 963549"/>
              <a:gd name="connsiteX45" fmla="*/ 500443 w 15083451"/>
              <a:gd name="connsiteY45" fmla="*/ 616839 h 963549"/>
              <a:gd name="connsiteX46" fmla="*/ 500443 w 15083451"/>
              <a:gd name="connsiteY46" fmla="*/ 678275 h 963549"/>
              <a:gd name="connsiteX47" fmla="*/ 563309 w 15083451"/>
              <a:gd name="connsiteY47" fmla="*/ 783527 h 963549"/>
              <a:gd name="connsiteX48" fmla="*/ 563309 w 15083451"/>
              <a:gd name="connsiteY48" fmla="*/ 847344 h 963549"/>
              <a:gd name="connsiteX49" fmla="*/ 594932 w 15083451"/>
              <a:gd name="connsiteY49" fmla="*/ 888492 h 963549"/>
              <a:gd name="connsiteX50" fmla="*/ 609124 w 15083451"/>
              <a:gd name="connsiteY50" fmla="*/ 888492 h 963549"/>
              <a:gd name="connsiteX51" fmla="*/ 628460 w 15083451"/>
              <a:gd name="connsiteY51" fmla="*/ 856488 h 963549"/>
              <a:gd name="connsiteX52" fmla="*/ 628460 w 15083451"/>
              <a:gd name="connsiteY52" fmla="*/ 810292 h 963549"/>
              <a:gd name="connsiteX53" fmla="*/ 717899 w 15083451"/>
              <a:gd name="connsiteY53" fmla="*/ 667226 h 963549"/>
              <a:gd name="connsiteX54" fmla="*/ 718566 w 15083451"/>
              <a:gd name="connsiteY54" fmla="*/ 556165 h 963549"/>
              <a:gd name="connsiteX55" fmla="*/ 790956 w 15083451"/>
              <a:gd name="connsiteY55" fmla="*/ 448056 h 963549"/>
              <a:gd name="connsiteX56" fmla="*/ 843725 w 15083451"/>
              <a:gd name="connsiteY56" fmla="*/ 447770 h 963549"/>
              <a:gd name="connsiteX57" fmla="*/ 861060 w 15083451"/>
              <a:gd name="connsiteY57" fmla="*/ 419957 h 963549"/>
              <a:gd name="connsiteX58" fmla="*/ 767239 w 15083451"/>
              <a:gd name="connsiteY58" fmla="*/ 419957 h 963549"/>
              <a:gd name="connsiteX59" fmla="*/ 691229 w 15083451"/>
              <a:gd name="connsiteY59" fmla="*/ 291370 h 963549"/>
              <a:gd name="connsiteX60" fmla="*/ 689229 w 15083451"/>
              <a:gd name="connsiteY60" fmla="*/ 210407 h 963549"/>
              <a:gd name="connsiteX61" fmla="*/ 640271 w 15083451"/>
              <a:gd name="connsiteY61" fmla="*/ 144399 h 963549"/>
              <a:gd name="connsiteX62" fmla="*/ 532352 w 15083451"/>
              <a:gd name="connsiteY62" fmla="*/ 143447 h 963549"/>
              <a:gd name="connsiteX63" fmla="*/ 483108 w 15083451"/>
              <a:gd name="connsiteY63" fmla="*/ 228410 h 963549"/>
              <a:gd name="connsiteX64" fmla="*/ 271082 w 15083451"/>
              <a:gd name="connsiteY64" fmla="*/ 228410 h 963549"/>
              <a:gd name="connsiteX65" fmla="*/ 227743 w 15083451"/>
              <a:gd name="connsiteY65" fmla="*/ 156782 h 963549"/>
              <a:gd name="connsiteX66" fmla="*/ 200216 w 15083451"/>
              <a:gd name="connsiteY66" fmla="*/ 156782 h 963549"/>
              <a:gd name="connsiteX67" fmla="*/ 152019 w 15083451"/>
              <a:gd name="connsiteY67" fmla="*/ 248126 h 963549"/>
              <a:gd name="connsiteX68" fmla="*/ 150781 w 15083451"/>
              <a:gd name="connsiteY68" fmla="*/ 298990 h 963549"/>
              <a:gd name="connsiteX69" fmla="*/ 153638 w 15083451"/>
              <a:gd name="connsiteY69" fmla="*/ 303562 h 963549"/>
              <a:gd name="connsiteX70" fmla="*/ 157353 w 15083451"/>
              <a:gd name="connsiteY70" fmla="*/ 303467 h 963549"/>
              <a:gd name="connsiteX71" fmla="*/ 161068 w 15083451"/>
              <a:gd name="connsiteY71" fmla="*/ 298990 h 963549"/>
              <a:gd name="connsiteX72" fmla="*/ 525304 w 15083451"/>
              <a:gd name="connsiteY72" fmla="*/ 299180 h 963549"/>
              <a:gd name="connsiteX73" fmla="*/ 578739 w 15083451"/>
              <a:gd name="connsiteY73" fmla="*/ 213741 h 963549"/>
              <a:gd name="connsiteX74" fmla="*/ 607314 w 15083451"/>
              <a:gd name="connsiteY74" fmla="*/ 213741 h 963549"/>
              <a:gd name="connsiteX75" fmla="*/ 629317 w 15083451"/>
              <a:gd name="connsiteY75" fmla="*/ 242697 h 963549"/>
              <a:gd name="connsiteX76" fmla="*/ 629317 w 15083451"/>
              <a:gd name="connsiteY76" fmla="*/ 322326 h 963549"/>
              <a:gd name="connsiteX77" fmla="*/ 704945 w 15083451"/>
              <a:gd name="connsiteY77" fmla="*/ 449294 h 963549"/>
              <a:gd name="connsiteX78" fmla="*/ 648938 w 15083451"/>
              <a:gd name="connsiteY78" fmla="*/ 533400 h 963549"/>
              <a:gd name="connsiteX79" fmla="*/ 647510 w 15083451"/>
              <a:gd name="connsiteY79" fmla="*/ 650558 h 963549"/>
              <a:gd name="connsiteX80" fmla="*/ 603409 w 15083451"/>
              <a:gd name="connsiteY80" fmla="*/ 716852 h 963549"/>
              <a:gd name="connsiteX81" fmla="*/ 563404 w 15083451"/>
              <a:gd name="connsiteY81" fmla="*/ 649700 h 963549"/>
              <a:gd name="connsiteX82" fmla="*/ 563404 w 15083451"/>
              <a:gd name="connsiteY82" fmla="*/ 578644 h 963549"/>
              <a:gd name="connsiteX83" fmla="*/ 537496 w 15083451"/>
              <a:gd name="connsiteY83" fmla="*/ 536258 h 963549"/>
              <a:gd name="connsiteX84" fmla="*/ 537496 w 15083451"/>
              <a:gd name="connsiteY84" fmla="*/ 436721 h 963549"/>
              <a:gd name="connsiteX85" fmla="*/ 498824 w 15083451"/>
              <a:gd name="connsiteY85" fmla="*/ 368999 h 963549"/>
              <a:gd name="connsiteX86" fmla="*/ 581120 w 15083451"/>
              <a:gd name="connsiteY86" fmla="*/ 368999 h 963549"/>
              <a:gd name="connsiteX87" fmla="*/ 627698 w 15083451"/>
              <a:gd name="connsiteY87" fmla="*/ 443579 h 963549"/>
              <a:gd name="connsiteX88" fmla="*/ 592550 w 15083451"/>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83451" h="963549">
                <a:moveTo>
                  <a:pt x="15083451" y="5158"/>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
        <p:nvSpPr>
          <p:cNvPr id="33" name="Rectangle 32">
            <a:extLst>
              <a:ext uri="{FF2B5EF4-FFF2-40B4-BE49-F238E27FC236}">
                <a16:creationId xmlns:a16="http://schemas.microsoft.com/office/drawing/2014/main" id="{940B27B1-9BEE-85F0-5F8D-2FE6D5DDD203}"/>
              </a:ext>
            </a:extLst>
          </p:cNvPr>
          <p:cNvSpPr/>
          <p:nvPr userDrawn="1"/>
        </p:nvSpPr>
        <p:spPr>
          <a:xfrm>
            <a:off x="501343" y="85754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34" name="Rectangle 33">
            <a:extLst>
              <a:ext uri="{FF2B5EF4-FFF2-40B4-BE49-F238E27FC236}">
                <a16:creationId xmlns:a16="http://schemas.microsoft.com/office/drawing/2014/main" id="{4A1B3B9E-600F-FC15-707B-431B65AD49C7}"/>
              </a:ext>
            </a:extLst>
          </p:cNvPr>
          <p:cNvSpPr/>
          <p:nvPr userDrawn="1"/>
        </p:nvSpPr>
        <p:spPr>
          <a:xfrm>
            <a:off x="380693" y="91469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35" name="Rectangle 34">
            <a:extLst>
              <a:ext uri="{FF2B5EF4-FFF2-40B4-BE49-F238E27FC236}">
                <a16:creationId xmlns:a16="http://schemas.microsoft.com/office/drawing/2014/main" id="{ED1B1B81-36CD-9D78-49C8-71B7E7E54A6F}"/>
              </a:ext>
            </a:extLst>
          </p:cNvPr>
          <p:cNvSpPr/>
          <p:nvPr userDrawn="1"/>
        </p:nvSpPr>
        <p:spPr>
          <a:xfrm>
            <a:off x="69295" y="867068"/>
            <a:ext cx="362505"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pic>
        <p:nvPicPr>
          <p:cNvPr id="3" name="Picture 2">
            <a:extLst>
              <a:ext uri="{FF2B5EF4-FFF2-40B4-BE49-F238E27FC236}">
                <a16:creationId xmlns:a16="http://schemas.microsoft.com/office/drawing/2014/main" id="{E5342909-EEA3-22BC-20EC-DD8352F176C2}"/>
              </a:ext>
            </a:extLst>
          </p:cNvPr>
          <p:cNvPicPr>
            <a:picLocks noChangeAspect="1"/>
          </p:cNvPicPr>
          <p:nvPr userDrawn="1"/>
        </p:nvPicPr>
        <p:blipFill>
          <a:blip r:embed="rId35"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470881603"/>
      </p:ext>
    </p:extLst>
  </p:cSld>
  <p:clrMap bg1="lt1" tx1="dk1" bg2="lt2" tx2="dk2" accent1="accent1" accent2="accent2" accent3="accent3" accent4="accent4" accent5="accent5" accent6="accent6" hlink="hlink" folHlink="folHlink"/>
  <p:sldLayoutIdLst>
    <p:sldLayoutId id="2147483730" r:id="rId1"/>
    <p:sldLayoutId id="2147483744" r:id="rId2"/>
    <p:sldLayoutId id="2147483747" r:id="rId3"/>
    <p:sldLayoutId id="2147483753" r:id="rId4"/>
    <p:sldLayoutId id="2147483757" r:id="rId5"/>
    <p:sldLayoutId id="2147483808" r:id="rId6"/>
    <p:sldLayoutId id="2147483806" r:id="rId7"/>
    <p:sldLayoutId id="2147483807" r:id="rId8"/>
    <p:sldLayoutId id="2147483750" r:id="rId9"/>
    <p:sldLayoutId id="2147483756" r:id="rId10"/>
    <p:sldLayoutId id="2147483749" r:id="rId11"/>
    <p:sldLayoutId id="2147483752" r:id="rId12"/>
    <p:sldLayoutId id="2147483779" r:id="rId13"/>
    <p:sldLayoutId id="2147483755" r:id="rId14"/>
    <p:sldLayoutId id="2147483776" r:id="rId15"/>
    <p:sldLayoutId id="2147483778" r:id="rId16"/>
    <p:sldLayoutId id="2147483751" r:id="rId17"/>
    <p:sldLayoutId id="2147483739" r:id="rId18"/>
    <p:sldLayoutId id="2147483734" r:id="rId19"/>
    <p:sldLayoutId id="2147483745" r:id="rId20"/>
    <p:sldLayoutId id="2147483728" r:id="rId21"/>
    <p:sldLayoutId id="2147483746" r:id="rId22"/>
    <p:sldLayoutId id="2147483736" r:id="rId23"/>
    <p:sldLayoutId id="2147483738" r:id="rId24"/>
    <p:sldLayoutId id="2147483740" r:id="rId25"/>
    <p:sldLayoutId id="2147483732" r:id="rId26"/>
    <p:sldLayoutId id="2147483733" r:id="rId27"/>
    <p:sldLayoutId id="2147483743" r:id="rId28"/>
    <p:sldLayoutId id="2147483809" r:id="rId29"/>
    <p:sldLayoutId id="2147483810" r:id="rId30"/>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userDrawn="1">
          <p15:clr>
            <a:srgbClr val="F26B43"/>
          </p15:clr>
        </p15:guide>
        <p15:guide id="4" orient="horz" pos="4156" userDrawn="1">
          <p15:clr>
            <a:srgbClr val="F26B43"/>
          </p15:clr>
        </p15:guide>
        <p15:guide id="5" orient="horz" pos="2432" userDrawn="1">
          <p15:clr>
            <a:srgbClr val="F26B43"/>
          </p15:clr>
        </p15:guide>
        <p15:guide id="7" orient="horz" pos="9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9"/>
            </p:custDataLst>
            <p:extLst>
              <p:ext uri="{D42A27DB-BD31-4B8C-83A1-F6EECF244321}">
                <p14:modId xmlns:p14="http://schemas.microsoft.com/office/powerpoint/2010/main" val="2489788335"/>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0" imgW="421" imgH="420" progId="TCLayout.ActiveDocument.1">
                  <p:embed/>
                </p:oleObj>
              </mc:Choice>
              <mc:Fallback>
                <p:oleObj name="think-cell Slide" r:id="rId30" imgW="421" imgH="420" progId="TCLayout.ActiveDocument.1">
                  <p:embed/>
                  <p:pic>
                    <p:nvPicPr>
                      <p:cNvPr id="4" name="Object 3" hidden="1"/>
                      <p:cNvPicPr/>
                      <p:nvPr/>
                    </p:nvPicPr>
                    <p:blipFill>
                      <a:blip r:embed="rId31"/>
                      <a:stretch>
                        <a:fillRect/>
                      </a:stretch>
                    </p:blipFill>
                    <p:spPr>
                      <a:xfrm>
                        <a:off x="2119" y="1591"/>
                        <a:ext cx="2116" cy="1587"/>
                      </a:xfrm>
                      <a:prstGeom prst="rect">
                        <a:avLst/>
                      </a:prstGeom>
                    </p:spPr>
                  </p:pic>
                </p:oleObj>
              </mc:Fallback>
            </mc:AlternateContent>
          </a:graphicData>
        </a:graphic>
      </p:graphicFrame>
      <p:grpSp>
        <p:nvGrpSpPr>
          <p:cNvPr id="208" name="Group 207">
            <a:extLst>
              <a:ext uri="{FF2B5EF4-FFF2-40B4-BE49-F238E27FC236}">
                <a16:creationId xmlns:a16="http://schemas.microsoft.com/office/drawing/2014/main" id="{FC8C16CD-EABE-B174-F203-60F2C5DDB2BD}"/>
              </a:ext>
            </a:extLst>
          </p:cNvPr>
          <p:cNvGrpSpPr/>
          <p:nvPr userDrawn="1"/>
        </p:nvGrpSpPr>
        <p:grpSpPr>
          <a:xfrm>
            <a:off x="10522168" y="260005"/>
            <a:ext cx="1431967" cy="973734"/>
            <a:chOff x="10366157" y="302263"/>
            <a:chExt cx="1394705" cy="948396"/>
          </a:xfrm>
        </p:grpSpPr>
        <p:sp>
          <p:nvSpPr>
            <p:cNvPr id="209" name="object 28">
              <a:extLst>
                <a:ext uri="{FF2B5EF4-FFF2-40B4-BE49-F238E27FC236}">
                  <a16:creationId xmlns:a16="http://schemas.microsoft.com/office/drawing/2014/main" id="{6E773E17-8EE7-2EBB-C07D-470AB8BA4F8C}"/>
                </a:ext>
              </a:extLst>
            </p:cNvPr>
            <p:cNvSpPr/>
            <p:nvPr/>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0" name="object 29">
              <a:extLst>
                <a:ext uri="{FF2B5EF4-FFF2-40B4-BE49-F238E27FC236}">
                  <a16:creationId xmlns:a16="http://schemas.microsoft.com/office/drawing/2014/main" id="{A9BBCCA1-D2C9-0073-8150-EF7EC50A2649}"/>
                </a:ext>
              </a:extLst>
            </p:cNvPr>
            <p:cNvSpPr/>
            <p:nvPr/>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nvGrpSpPr>
            <p:cNvPr id="211" name="object 30">
              <a:extLst>
                <a:ext uri="{FF2B5EF4-FFF2-40B4-BE49-F238E27FC236}">
                  <a16:creationId xmlns:a16="http://schemas.microsoft.com/office/drawing/2014/main" id="{C63CE11A-7B41-ADC7-F175-47E897852661}"/>
                </a:ext>
              </a:extLst>
            </p:cNvPr>
            <p:cNvGrpSpPr/>
            <p:nvPr/>
          </p:nvGrpSpPr>
          <p:grpSpPr>
            <a:xfrm>
              <a:off x="10674915" y="302263"/>
              <a:ext cx="1085947" cy="122368"/>
              <a:chOff x="-1" y="-1"/>
              <a:chExt cx="1085945" cy="122366"/>
            </a:xfrm>
          </p:grpSpPr>
          <p:sp>
            <p:nvSpPr>
              <p:cNvPr id="212" name="Shape">
                <a:extLst>
                  <a:ext uri="{FF2B5EF4-FFF2-40B4-BE49-F238E27FC236}">
                    <a16:creationId xmlns:a16="http://schemas.microsoft.com/office/drawing/2014/main" id="{F612E393-F414-DC88-2045-14DA35B327CA}"/>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3" name="Shape">
                <a:extLst>
                  <a:ext uri="{FF2B5EF4-FFF2-40B4-BE49-F238E27FC236}">
                    <a16:creationId xmlns:a16="http://schemas.microsoft.com/office/drawing/2014/main" id="{33452A30-51AA-04F4-E737-CBFE876C36F5}"/>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4" name="Shape">
                <a:extLst>
                  <a:ext uri="{FF2B5EF4-FFF2-40B4-BE49-F238E27FC236}">
                    <a16:creationId xmlns:a16="http://schemas.microsoft.com/office/drawing/2014/main" id="{1903EED1-483F-48A2-F8AC-55205B55EA5B}"/>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5" name="Shape">
                <a:extLst>
                  <a:ext uri="{FF2B5EF4-FFF2-40B4-BE49-F238E27FC236}">
                    <a16:creationId xmlns:a16="http://schemas.microsoft.com/office/drawing/2014/main" id="{084D58E9-ED01-715E-498F-CDCF8F0D5A8F}"/>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6" name="Shape">
                <a:extLst>
                  <a:ext uri="{FF2B5EF4-FFF2-40B4-BE49-F238E27FC236}">
                    <a16:creationId xmlns:a16="http://schemas.microsoft.com/office/drawing/2014/main" id="{09378A92-2FFF-09CE-49F7-A623DAF4FDE1}"/>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7" name="Shape">
                <a:extLst>
                  <a:ext uri="{FF2B5EF4-FFF2-40B4-BE49-F238E27FC236}">
                    <a16:creationId xmlns:a16="http://schemas.microsoft.com/office/drawing/2014/main" id="{BAA34797-BD1C-C171-ADCA-381BF5A29547}"/>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8" name="Shape">
                <a:extLst>
                  <a:ext uri="{FF2B5EF4-FFF2-40B4-BE49-F238E27FC236}">
                    <a16:creationId xmlns:a16="http://schemas.microsoft.com/office/drawing/2014/main" id="{9E174C78-C63D-3316-D131-0DDB182589E4}"/>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9" name="Shape">
                <a:extLst>
                  <a:ext uri="{FF2B5EF4-FFF2-40B4-BE49-F238E27FC236}">
                    <a16:creationId xmlns:a16="http://schemas.microsoft.com/office/drawing/2014/main" id="{B3D6561B-58C0-B00B-9114-57EBC4F1BE75}"/>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0" name="Shape">
                <a:extLst>
                  <a:ext uri="{FF2B5EF4-FFF2-40B4-BE49-F238E27FC236}">
                    <a16:creationId xmlns:a16="http://schemas.microsoft.com/office/drawing/2014/main" id="{C91EBE74-344D-8CE0-517C-416261A7E4BB}"/>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1" name="Shape">
                <a:extLst>
                  <a:ext uri="{FF2B5EF4-FFF2-40B4-BE49-F238E27FC236}">
                    <a16:creationId xmlns:a16="http://schemas.microsoft.com/office/drawing/2014/main" id="{3CF5A47B-B13B-2A01-E655-77C052F5ED5B}"/>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2" name="Shape">
                <a:extLst>
                  <a:ext uri="{FF2B5EF4-FFF2-40B4-BE49-F238E27FC236}">
                    <a16:creationId xmlns:a16="http://schemas.microsoft.com/office/drawing/2014/main" id="{CCD62E07-89B6-8D14-845F-6FAE05758330}"/>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3" name="Rectangle">
                <a:extLst>
                  <a:ext uri="{FF2B5EF4-FFF2-40B4-BE49-F238E27FC236}">
                    <a16:creationId xmlns:a16="http://schemas.microsoft.com/office/drawing/2014/main" id="{7D8D2A43-5404-B777-2E6D-EE66FC00E4A3}"/>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4" name="Rectangle">
                <a:extLst>
                  <a:ext uri="{FF2B5EF4-FFF2-40B4-BE49-F238E27FC236}">
                    <a16:creationId xmlns:a16="http://schemas.microsoft.com/office/drawing/2014/main" id="{1E236254-F0B3-D421-6557-050DC6D8C8C4}"/>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5" name="Shape">
                <a:extLst>
                  <a:ext uri="{FF2B5EF4-FFF2-40B4-BE49-F238E27FC236}">
                    <a16:creationId xmlns:a16="http://schemas.microsoft.com/office/drawing/2014/main" id="{2A7C2351-8844-3A3A-B755-905CDFF2264B}"/>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6" name="Shape">
                <a:extLst>
                  <a:ext uri="{FF2B5EF4-FFF2-40B4-BE49-F238E27FC236}">
                    <a16:creationId xmlns:a16="http://schemas.microsoft.com/office/drawing/2014/main" id="{BAB90295-C7AF-C9FB-D56A-059CDDB4832E}"/>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7" name="Shape">
                <a:extLst>
                  <a:ext uri="{FF2B5EF4-FFF2-40B4-BE49-F238E27FC236}">
                    <a16:creationId xmlns:a16="http://schemas.microsoft.com/office/drawing/2014/main" id="{103EF502-B5E0-E8B0-A065-87DA09C585B4}"/>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8" name="Rectangle">
                <a:extLst>
                  <a:ext uri="{FF2B5EF4-FFF2-40B4-BE49-F238E27FC236}">
                    <a16:creationId xmlns:a16="http://schemas.microsoft.com/office/drawing/2014/main" id="{65BFCBCD-8725-AE81-A662-BB13870064AD}"/>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grpSp>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7" name="Graphic 64">
            <a:extLst>
              <a:ext uri="{FF2B5EF4-FFF2-40B4-BE49-F238E27FC236}">
                <a16:creationId xmlns:a16="http://schemas.microsoft.com/office/drawing/2014/main" id="{238245C2-535F-687F-738F-83FEEB859035}"/>
              </a:ext>
            </a:extLst>
          </p:cNvPr>
          <p:cNvSpPr/>
          <p:nvPr userDrawn="1"/>
        </p:nvSpPr>
        <p:spPr>
          <a:xfrm>
            <a:off x="209511" y="825398"/>
            <a:ext cx="10134961" cy="647434"/>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 name="connsiteX0" fmla="*/ 14996512 w 14996512"/>
              <a:gd name="connsiteY0" fmla="*/ 19893 h 963549"/>
              <a:gd name="connsiteX1" fmla="*/ 439579 w 14996512"/>
              <a:gd name="connsiteY1" fmla="*/ 0 h 963549"/>
              <a:gd name="connsiteX2" fmla="*/ 399955 w 14996512"/>
              <a:gd name="connsiteY2" fmla="*/ 72009 h 963549"/>
              <a:gd name="connsiteX3" fmla="*/ 351377 w 14996512"/>
              <a:gd name="connsiteY3" fmla="*/ 72390 h 963549"/>
              <a:gd name="connsiteX4" fmla="*/ 307467 w 14996512"/>
              <a:gd name="connsiteY4" fmla="*/ 0 h 963549"/>
              <a:gd name="connsiteX5" fmla="*/ 118967 w 14996512"/>
              <a:gd name="connsiteY5" fmla="*/ 0 h 963549"/>
              <a:gd name="connsiteX6" fmla="*/ 0 w 14996512"/>
              <a:gd name="connsiteY6" fmla="*/ 199739 h 963549"/>
              <a:gd name="connsiteX7" fmla="*/ 0 w 14996512"/>
              <a:gd name="connsiteY7" fmla="*/ 342138 h 963549"/>
              <a:gd name="connsiteX8" fmla="*/ 78296 w 14996512"/>
              <a:gd name="connsiteY8" fmla="*/ 463772 h 963549"/>
              <a:gd name="connsiteX9" fmla="*/ 204216 w 14996512"/>
              <a:gd name="connsiteY9" fmla="*/ 463772 h 963549"/>
              <a:gd name="connsiteX10" fmla="*/ 219647 w 14996512"/>
              <a:gd name="connsiteY10" fmla="*/ 437007 h 963549"/>
              <a:gd name="connsiteX11" fmla="*/ 381000 w 14996512"/>
              <a:gd name="connsiteY11" fmla="*/ 437007 h 963549"/>
              <a:gd name="connsiteX12" fmla="*/ 399288 w 14996512"/>
              <a:gd name="connsiteY12" fmla="*/ 469773 h 963549"/>
              <a:gd name="connsiteX13" fmla="*/ 399288 w 14996512"/>
              <a:gd name="connsiteY13" fmla="*/ 568071 h 963549"/>
              <a:gd name="connsiteX14" fmla="*/ 434245 w 14996512"/>
              <a:gd name="connsiteY14" fmla="*/ 628841 h 963549"/>
              <a:gd name="connsiteX15" fmla="*/ 434054 w 14996512"/>
              <a:gd name="connsiteY15" fmla="*/ 693325 h 963549"/>
              <a:gd name="connsiteX16" fmla="*/ 492728 w 14996512"/>
              <a:gd name="connsiteY16" fmla="*/ 800005 h 963549"/>
              <a:gd name="connsiteX17" fmla="*/ 492728 w 14996512"/>
              <a:gd name="connsiteY17" fmla="*/ 884873 h 963549"/>
              <a:gd name="connsiteX18" fmla="*/ 559118 w 14996512"/>
              <a:gd name="connsiteY18" fmla="*/ 962978 h 963549"/>
              <a:gd name="connsiteX19" fmla="*/ 645414 w 14996512"/>
              <a:gd name="connsiteY19" fmla="*/ 963549 h 963549"/>
              <a:gd name="connsiteX20" fmla="*/ 688372 w 14996512"/>
              <a:gd name="connsiteY20" fmla="*/ 892112 h 963549"/>
              <a:gd name="connsiteX21" fmla="*/ 688372 w 14996512"/>
              <a:gd name="connsiteY21" fmla="*/ 837914 h 963549"/>
              <a:gd name="connsiteX22" fmla="*/ 784479 w 14996512"/>
              <a:gd name="connsiteY22" fmla="*/ 687229 h 963549"/>
              <a:gd name="connsiteX23" fmla="*/ 784479 w 14996512"/>
              <a:gd name="connsiteY23" fmla="*/ 586169 h 963549"/>
              <a:gd name="connsiteX24" fmla="*/ 831152 w 14996512"/>
              <a:gd name="connsiteY24" fmla="*/ 512636 h 963549"/>
              <a:gd name="connsiteX25" fmla="*/ 886968 w 14996512"/>
              <a:gd name="connsiteY25" fmla="*/ 513207 h 963549"/>
              <a:gd name="connsiteX26" fmla="*/ 979075 w 14996512"/>
              <a:gd name="connsiteY26" fmla="*/ 352139 h 963549"/>
              <a:gd name="connsiteX27" fmla="*/ 809530 w 14996512"/>
              <a:gd name="connsiteY27" fmla="*/ 352139 h 963549"/>
              <a:gd name="connsiteX28" fmla="*/ 761333 w 14996512"/>
              <a:gd name="connsiteY28" fmla="*/ 269367 h 963549"/>
              <a:gd name="connsiteX29" fmla="*/ 761429 w 14996512"/>
              <a:gd name="connsiteY29" fmla="*/ 189357 h 963549"/>
              <a:gd name="connsiteX30" fmla="*/ 681419 w 14996512"/>
              <a:gd name="connsiteY30" fmla="*/ 77438 h 963549"/>
              <a:gd name="connsiteX31" fmla="*/ 655511 w 14996512"/>
              <a:gd name="connsiteY31" fmla="*/ 77438 h 963549"/>
              <a:gd name="connsiteX32" fmla="*/ 487299 w 14996512"/>
              <a:gd name="connsiteY32" fmla="*/ 77438 h 963549"/>
              <a:gd name="connsiteX33" fmla="*/ 443293 w 14996512"/>
              <a:gd name="connsiteY33" fmla="*/ 153448 h 963549"/>
              <a:gd name="connsiteX34" fmla="*/ 316421 w 14996512"/>
              <a:gd name="connsiteY34" fmla="*/ 153448 h 963549"/>
              <a:gd name="connsiteX35" fmla="*/ 265843 w 14996512"/>
              <a:gd name="connsiteY35" fmla="*/ 67056 h 963549"/>
              <a:gd name="connsiteX36" fmla="*/ 159639 w 14996512"/>
              <a:gd name="connsiteY36" fmla="*/ 67056 h 963549"/>
              <a:gd name="connsiteX37" fmla="*/ 71914 w 14996512"/>
              <a:gd name="connsiteY37" fmla="*/ 225457 h 963549"/>
              <a:gd name="connsiteX38" fmla="*/ 71914 w 14996512"/>
              <a:gd name="connsiteY38" fmla="*/ 311753 h 963549"/>
              <a:gd name="connsiteX39" fmla="*/ 121825 w 14996512"/>
              <a:gd name="connsiteY39" fmla="*/ 393192 h 963549"/>
              <a:gd name="connsiteX40" fmla="*/ 160687 w 14996512"/>
              <a:gd name="connsiteY40" fmla="*/ 393192 h 963549"/>
              <a:gd name="connsiteX41" fmla="*/ 173260 w 14996512"/>
              <a:gd name="connsiteY41" fmla="*/ 370332 h 963549"/>
              <a:gd name="connsiteX42" fmla="*/ 416433 w 14996512"/>
              <a:gd name="connsiteY42" fmla="*/ 370332 h 963549"/>
              <a:gd name="connsiteX43" fmla="*/ 465392 w 14996512"/>
              <a:gd name="connsiteY43" fmla="*/ 455676 h 963549"/>
              <a:gd name="connsiteX44" fmla="*/ 465392 w 14996512"/>
              <a:gd name="connsiteY44" fmla="*/ 556736 h 963549"/>
              <a:gd name="connsiteX45" fmla="*/ 500443 w 14996512"/>
              <a:gd name="connsiteY45" fmla="*/ 616839 h 963549"/>
              <a:gd name="connsiteX46" fmla="*/ 500443 w 14996512"/>
              <a:gd name="connsiteY46" fmla="*/ 678275 h 963549"/>
              <a:gd name="connsiteX47" fmla="*/ 563309 w 14996512"/>
              <a:gd name="connsiteY47" fmla="*/ 783527 h 963549"/>
              <a:gd name="connsiteX48" fmla="*/ 563309 w 14996512"/>
              <a:gd name="connsiteY48" fmla="*/ 847344 h 963549"/>
              <a:gd name="connsiteX49" fmla="*/ 594932 w 14996512"/>
              <a:gd name="connsiteY49" fmla="*/ 888492 h 963549"/>
              <a:gd name="connsiteX50" fmla="*/ 609124 w 14996512"/>
              <a:gd name="connsiteY50" fmla="*/ 888492 h 963549"/>
              <a:gd name="connsiteX51" fmla="*/ 628460 w 14996512"/>
              <a:gd name="connsiteY51" fmla="*/ 856488 h 963549"/>
              <a:gd name="connsiteX52" fmla="*/ 628460 w 14996512"/>
              <a:gd name="connsiteY52" fmla="*/ 810292 h 963549"/>
              <a:gd name="connsiteX53" fmla="*/ 717899 w 14996512"/>
              <a:gd name="connsiteY53" fmla="*/ 667226 h 963549"/>
              <a:gd name="connsiteX54" fmla="*/ 718566 w 14996512"/>
              <a:gd name="connsiteY54" fmla="*/ 556165 h 963549"/>
              <a:gd name="connsiteX55" fmla="*/ 790956 w 14996512"/>
              <a:gd name="connsiteY55" fmla="*/ 448056 h 963549"/>
              <a:gd name="connsiteX56" fmla="*/ 843725 w 14996512"/>
              <a:gd name="connsiteY56" fmla="*/ 447770 h 963549"/>
              <a:gd name="connsiteX57" fmla="*/ 861060 w 14996512"/>
              <a:gd name="connsiteY57" fmla="*/ 419957 h 963549"/>
              <a:gd name="connsiteX58" fmla="*/ 767239 w 14996512"/>
              <a:gd name="connsiteY58" fmla="*/ 419957 h 963549"/>
              <a:gd name="connsiteX59" fmla="*/ 691229 w 14996512"/>
              <a:gd name="connsiteY59" fmla="*/ 291370 h 963549"/>
              <a:gd name="connsiteX60" fmla="*/ 689229 w 14996512"/>
              <a:gd name="connsiteY60" fmla="*/ 210407 h 963549"/>
              <a:gd name="connsiteX61" fmla="*/ 640271 w 14996512"/>
              <a:gd name="connsiteY61" fmla="*/ 144399 h 963549"/>
              <a:gd name="connsiteX62" fmla="*/ 532352 w 14996512"/>
              <a:gd name="connsiteY62" fmla="*/ 143447 h 963549"/>
              <a:gd name="connsiteX63" fmla="*/ 483108 w 14996512"/>
              <a:gd name="connsiteY63" fmla="*/ 228410 h 963549"/>
              <a:gd name="connsiteX64" fmla="*/ 271082 w 14996512"/>
              <a:gd name="connsiteY64" fmla="*/ 228410 h 963549"/>
              <a:gd name="connsiteX65" fmla="*/ 227743 w 14996512"/>
              <a:gd name="connsiteY65" fmla="*/ 156782 h 963549"/>
              <a:gd name="connsiteX66" fmla="*/ 200216 w 14996512"/>
              <a:gd name="connsiteY66" fmla="*/ 156782 h 963549"/>
              <a:gd name="connsiteX67" fmla="*/ 152019 w 14996512"/>
              <a:gd name="connsiteY67" fmla="*/ 248126 h 963549"/>
              <a:gd name="connsiteX68" fmla="*/ 150781 w 14996512"/>
              <a:gd name="connsiteY68" fmla="*/ 298990 h 963549"/>
              <a:gd name="connsiteX69" fmla="*/ 153638 w 14996512"/>
              <a:gd name="connsiteY69" fmla="*/ 303562 h 963549"/>
              <a:gd name="connsiteX70" fmla="*/ 157353 w 14996512"/>
              <a:gd name="connsiteY70" fmla="*/ 303467 h 963549"/>
              <a:gd name="connsiteX71" fmla="*/ 161068 w 14996512"/>
              <a:gd name="connsiteY71" fmla="*/ 298990 h 963549"/>
              <a:gd name="connsiteX72" fmla="*/ 525304 w 14996512"/>
              <a:gd name="connsiteY72" fmla="*/ 299180 h 963549"/>
              <a:gd name="connsiteX73" fmla="*/ 578739 w 14996512"/>
              <a:gd name="connsiteY73" fmla="*/ 213741 h 963549"/>
              <a:gd name="connsiteX74" fmla="*/ 607314 w 14996512"/>
              <a:gd name="connsiteY74" fmla="*/ 213741 h 963549"/>
              <a:gd name="connsiteX75" fmla="*/ 629317 w 14996512"/>
              <a:gd name="connsiteY75" fmla="*/ 242697 h 963549"/>
              <a:gd name="connsiteX76" fmla="*/ 629317 w 14996512"/>
              <a:gd name="connsiteY76" fmla="*/ 322326 h 963549"/>
              <a:gd name="connsiteX77" fmla="*/ 704945 w 14996512"/>
              <a:gd name="connsiteY77" fmla="*/ 449294 h 963549"/>
              <a:gd name="connsiteX78" fmla="*/ 648938 w 14996512"/>
              <a:gd name="connsiteY78" fmla="*/ 533400 h 963549"/>
              <a:gd name="connsiteX79" fmla="*/ 647510 w 14996512"/>
              <a:gd name="connsiteY79" fmla="*/ 650558 h 963549"/>
              <a:gd name="connsiteX80" fmla="*/ 603409 w 14996512"/>
              <a:gd name="connsiteY80" fmla="*/ 716852 h 963549"/>
              <a:gd name="connsiteX81" fmla="*/ 563404 w 14996512"/>
              <a:gd name="connsiteY81" fmla="*/ 649700 h 963549"/>
              <a:gd name="connsiteX82" fmla="*/ 563404 w 14996512"/>
              <a:gd name="connsiteY82" fmla="*/ 578644 h 963549"/>
              <a:gd name="connsiteX83" fmla="*/ 537496 w 14996512"/>
              <a:gd name="connsiteY83" fmla="*/ 536258 h 963549"/>
              <a:gd name="connsiteX84" fmla="*/ 537496 w 14996512"/>
              <a:gd name="connsiteY84" fmla="*/ 436721 h 963549"/>
              <a:gd name="connsiteX85" fmla="*/ 498824 w 14996512"/>
              <a:gd name="connsiteY85" fmla="*/ 368999 h 963549"/>
              <a:gd name="connsiteX86" fmla="*/ 581120 w 14996512"/>
              <a:gd name="connsiteY86" fmla="*/ 368999 h 963549"/>
              <a:gd name="connsiteX87" fmla="*/ 627698 w 14996512"/>
              <a:gd name="connsiteY87" fmla="*/ 443579 h 963549"/>
              <a:gd name="connsiteX88" fmla="*/ 592550 w 14996512"/>
              <a:gd name="connsiteY88" fmla="*/ 496729 h 963549"/>
              <a:gd name="connsiteX0" fmla="*/ 15115867 w 15115867"/>
              <a:gd name="connsiteY0" fmla="*/ 0 h 1023226"/>
              <a:gd name="connsiteX1" fmla="*/ 439579 w 15115867"/>
              <a:gd name="connsiteY1" fmla="*/ 59677 h 1023226"/>
              <a:gd name="connsiteX2" fmla="*/ 399955 w 15115867"/>
              <a:gd name="connsiteY2" fmla="*/ 131686 h 1023226"/>
              <a:gd name="connsiteX3" fmla="*/ 351377 w 15115867"/>
              <a:gd name="connsiteY3" fmla="*/ 132067 h 1023226"/>
              <a:gd name="connsiteX4" fmla="*/ 307467 w 15115867"/>
              <a:gd name="connsiteY4" fmla="*/ 59677 h 1023226"/>
              <a:gd name="connsiteX5" fmla="*/ 118967 w 15115867"/>
              <a:gd name="connsiteY5" fmla="*/ 59677 h 1023226"/>
              <a:gd name="connsiteX6" fmla="*/ 0 w 15115867"/>
              <a:gd name="connsiteY6" fmla="*/ 259416 h 1023226"/>
              <a:gd name="connsiteX7" fmla="*/ 0 w 15115867"/>
              <a:gd name="connsiteY7" fmla="*/ 401815 h 1023226"/>
              <a:gd name="connsiteX8" fmla="*/ 78296 w 15115867"/>
              <a:gd name="connsiteY8" fmla="*/ 523449 h 1023226"/>
              <a:gd name="connsiteX9" fmla="*/ 204216 w 15115867"/>
              <a:gd name="connsiteY9" fmla="*/ 523449 h 1023226"/>
              <a:gd name="connsiteX10" fmla="*/ 219647 w 15115867"/>
              <a:gd name="connsiteY10" fmla="*/ 496684 h 1023226"/>
              <a:gd name="connsiteX11" fmla="*/ 381000 w 15115867"/>
              <a:gd name="connsiteY11" fmla="*/ 496684 h 1023226"/>
              <a:gd name="connsiteX12" fmla="*/ 399288 w 15115867"/>
              <a:gd name="connsiteY12" fmla="*/ 529450 h 1023226"/>
              <a:gd name="connsiteX13" fmla="*/ 399288 w 15115867"/>
              <a:gd name="connsiteY13" fmla="*/ 627748 h 1023226"/>
              <a:gd name="connsiteX14" fmla="*/ 434245 w 15115867"/>
              <a:gd name="connsiteY14" fmla="*/ 688518 h 1023226"/>
              <a:gd name="connsiteX15" fmla="*/ 434054 w 15115867"/>
              <a:gd name="connsiteY15" fmla="*/ 753002 h 1023226"/>
              <a:gd name="connsiteX16" fmla="*/ 492728 w 15115867"/>
              <a:gd name="connsiteY16" fmla="*/ 859682 h 1023226"/>
              <a:gd name="connsiteX17" fmla="*/ 492728 w 15115867"/>
              <a:gd name="connsiteY17" fmla="*/ 944550 h 1023226"/>
              <a:gd name="connsiteX18" fmla="*/ 559118 w 15115867"/>
              <a:gd name="connsiteY18" fmla="*/ 1022655 h 1023226"/>
              <a:gd name="connsiteX19" fmla="*/ 645414 w 15115867"/>
              <a:gd name="connsiteY19" fmla="*/ 1023226 h 1023226"/>
              <a:gd name="connsiteX20" fmla="*/ 688372 w 15115867"/>
              <a:gd name="connsiteY20" fmla="*/ 951789 h 1023226"/>
              <a:gd name="connsiteX21" fmla="*/ 688372 w 15115867"/>
              <a:gd name="connsiteY21" fmla="*/ 897591 h 1023226"/>
              <a:gd name="connsiteX22" fmla="*/ 784479 w 15115867"/>
              <a:gd name="connsiteY22" fmla="*/ 746906 h 1023226"/>
              <a:gd name="connsiteX23" fmla="*/ 784479 w 15115867"/>
              <a:gd name="connsiteY23" fmla="*/ 645846 h 1023226"/>
              <a:gd name="connsiteX24" fmla="*/ 831152 w 15115867"/>
              <a:gd name="connsiteY24" fmla="*/ 572313 h 1023226"/>
              <a:gd name="connsiteX25" fmla="*/ 886968 w 15115867"/>
              <a:gd name="connsiteY25" fmla="*/ 572884 h 1023226"/>
              <a:gd name="connsiteX26" fmla="*/ 979075 w 15115867"/>
              <a:gd name="connsiteY26" fmla="*/ 411816 h 1023226"/>
              <a:gd name="connsiteX27" fmla="*/ 809530 w 15115867"/>
              <a:gd name="connsiteY27" fmla="*/ 411816 h 1023226"/>
              <a:gd name="connsiteX28" fmla="*/ 761333 w 15115867"/>
              <a:gd name="connsiteY28" fmla="*/ 329044 h 1023226"/>
              <a:gd name="connsiteX29" fmla="*/ 761429 w 15115867"/>
              <a:gd name="connsiteY29" fmla="*/ 249034 h 1023226"/>
              <a:gd name="connsiteX30" fmla="*/ 681419 w 15115867"/>
              <a:gd name="connsiteY30" fmla="*/ 137115 h 1023226"/>
              <a:gd name="connsiteX31" fmla="*/ 655511 w 15115867"/>
              <a:gd name="connsiteY31" fmla="*/ 137115 h 1023226"/>
              <a:gd name="connsiteX32" fmla="*/ 487299 w 15115867"/>
              <a:gd name="connsiteY32" fmla="*/ 137115 h 1023226"/>
              <a:gd name="connsiteX33" fmla="*/ 443293 w 15115867"/>
              <a:gd name="connsiteY33" fmla="*/ 213125 h 1023226"/>
              <a:gd name="connsiteX34" fmla="*/ 316421 w 15115867"/>
              <a:gd name="connsiteY34" fmla="*/ 213125 h 1023226"/>
              <a:gd name="connsiteX35" fmla="*/ 265843 w 15115867"/>
              <a:gd name="connsiteY35" fmla="*/ 126733 h 1023226"/>
              <a:gd name="connsiteX36" fmla="*/ 159639 w 15115867"/>
              <a:gd name="connsiteY36" fmla="*/ 126733 h 1023226"/>
              <a:gd name="connsiteX37" fmla="*/ 71914 w 15115867"/>
              <a:gd name="connsiteY37" fmla="*/ 285134 h 1023226"/>
              <a:gd name="connsiteX38" fmla="*/ 71914 w 15115867"/>
              <a:gd name="connsiteY38" fmla="*/ 371430 h 1023226"/>
              <a:gd name="connsiteX39" fmla="*/ 121825 w 15115867"/>
              <a:gd name="connsiteY39" fmla="*/ 452869 h 1023226"/>
              <a:gd name="connsiteX40" fmla="*/ 160687 w 15115867"/>
              <a:gd name="connsiteY40" fmla="*/ 452869 h 1023226"/>
              <a:gd name="connsiteX41" fmla="*/ 173260 w 15115867"/>
              <a:gd name="connsiteY41" fmla="*/ 430009 h 1023226"/>
              <a:gd name="connsiteX42" fmla="*/ 416433 w 15115867"/>
              <a:gd name="connsiteY42" fmla="*/ 430009 h 1023226"/>
              <a:gd name="connsiteX43" fmla="*/ 465392 w 15115867"/>
              <a:gd name="connsiteY43" fmla="*/ 515353 h 1023226"/>
              <a:gd name="connsiteX44" fmla="*/ 465392 w 15115867"/>
              <a:gd name="connsiteY44" fmla="*/ 616413 h 1023226"/>
              <a:gd name="connsiteX45" fmla="*/ 500443 w 15115867"/>
              <a:gd name="connsiteY45" fmla="*/ 676516 h 1023226"/>
              <a:gd name="connsiteX46" fmla="*/ 500443 w 15115867"/>
              <a:gd name="connsiteY46" fmla="*/ 737952 h 1023226"/>
              <a:gd name="connsiteX47" fmla="*/ 563309 w 15115867"/>
              <a:gd name="connsiteY47" fmla="*/ 843204 h 1023226"/>
              <a:gd name="connsiteX48" fmla="*/ 563309 w 15115867"/>
              <a:gd name="connsiteY48" fmla="*/ 907021 h 1023226"/>
              <a:gd name="connsiteX49" fmla="*/ 594932 w 15115867"/>
              <a:gd name="connsiteY49" fmla="*/ 948169 h 1023226"/>
              <a:gd name="connsiteX50" fmla="*/ 609124 w 15115867"/>
              <a:gd name="connsiteY50" fmla="*/ 948169 h 1023226"/>
              <a:gd name="connsiteX51" fmla="*/ 628460 w 15115867"/>
              <a:gd name="connsiteY51" fmla="*/ 916165 h 1023226"/>
              <a:gd name="connsiteX52" fmla="*/ 628460 w 15115867"/>
              <a:gd name="connsiteY52" fmla="*/ 869969 h 1023226"/>
              <a:gd name="connsiteX53" fmla="*/ 717899 w 15115867"/>
              <a:gd name="connsiteY53" fmla="*/ 726903 h 1023226"/>
              <a:gd name="connsiteX54" fmla="*/ 718566 w 15115867"/>
              <a:gd name="connsiteY54" fmla="*/ 615842 h 1023226"/>
              <a:gd name="connsiteX55" fmla="*/ 790956 w 15115867"/>
              <a:gd name="connsiteY55" fmla="*/ 507733 h 1023226"/>
              <a:gd name="connsiteX56" fmla="*/ 843725 w 15115867"/>
              <a:gd name="connsiteY56" fmla="*/ 507447 h 1023226"/>
              <a:gd name="connsiteX57" fmla="*/ 861060 w 15115867"/>
              <a:gd name="connsiteY57" fmla="*/ 479634 h 1023226"/>
              <a:gd name="connsiteX58" fmla="*/ 767239 w 15115867"/>
              <a:gd name="connsiteY58" fmla="*/ 479634 h 1023226"/>
              <a:gd name="connsiteX59" fmla="*/ 691229 w 15115867"/>
              <a:gd name="connsiteY59" fmla="*/ 351047 h 1023226"/>
              <a:gd name="connsiteX60" fmla="*/ 689229 w 15115867"/>
              <a:gd name="connsiteY60" fmla="*/ 270084 h 1023226"/>
              <a:gd name="connsiteX61" fmla="*/ 640271 w 15115867"/>
              <a:gd name="connsiteY61" fmla="*/ 204076 h 1023226"/>
              <a:gd name="connsiteX62" fmla="*/ 532352 w 15115867"/>
              <a:gd name="connsiteY62" fmla="*/ 203124 h 1023226"/>
              <a:gd name="connsiteX63" fmla="*/ 483108 w 15115867"/>
              <a:gd name="connsiteY63" fmla="*/ 288087 h 1023226"/>
              <a:gd name="connsiteX64" fmla="*/ 271082 w 15115867"/>
              <a:gd name="connsiteY64" fmla="*/ 288087 h 1023226"/>
              <a:gd name="connsiteX65" fmla="*/ 227743 w 15115867"/>
              <a:gd name="connsiteY65" fmla="*/ 216459 h 1023226"/>
              <a:gd name="connsiteX66" fmla="*/ 200216 w 15115867"/>
              <a:gd name="connsiteY66" fmla="*/ 216459 h 1023226"/>
              <a:gd name="connsiteX67" fmla="*/ 152019 w 15115867"/>
              <a:gd name="connsiteY67" fmla="*/ 307803 h 1023226"/>
              <a:gd name="connsiteX68" fmla="*/ 150781 w 15115867"/>
              <a:gd name="connsiteY68" fmla="*/ 358667 h 1023226"/>
              <a:gd name="connsiteX69" fmla="*/ 153638 w 15115867"/>
              <a:gd name="connsiteY69" fmla="*/ 363239 h 1023226"/>
              <a:gd name="connsiteX70" fmla="*/ 157353 w 15115867"/>
              <a:gd name="connsiteY70" fmla="*/ 363144 h 1023226"/>
              <a:gd name="connsiteX71" fmla="*/ 161068 w 15115867"/>
              <a:gd name="connsiteY71" fmla="*/ 358667 h 1023226"/>
              <a:gd name="connsiteX72" fmla="*/ 525304 w 15115867"/>
              <a:gd name="connsiteY72" fmla="*/ 358857 h 1023226"/>
              <a:gd name="connsiteX73" fmla="*/ 578739 w 15115867"/>
              <a:gd name="connsiteY73" fmla="*/ 273418 h 1023226"/>
              <a:gd name="connsiteX74" fmla="*/ 607314 w 15115867"/>
              <a:gd name="connsiteY74" fmla="*/ 273418 h 1023226"/>
              <a:gd name="connsiteX75" fmla="*/ 629317 w 15115867"/>
              <a:gd name="connsiteY75" fmla="*/ 302374 h 1023226"/>
              <a:gd name="connsiteX76" fmla="*/ 629317 w 15115867"/>
              <a:gd name="connsiteY76" fmla="*/ 382003 h 1023226"/>
              <a:gd name="connsiteX77" fmla="*/ 704945 w 15115867"/>
              <a:gd name="connsiteY77" fmla="*/ 508971 h 1023226"/>
              <a:gd name="connsiteX78" fmla="*/ 648938 w 15115867"/>
              <a:gd name="connsiteY78" fmla="*/ 593077 h 1023226"/>
              <a:gd name="connsiteX79" fmla="*/ 647510 w 15115867"/>
              <a:gd name="connsiteY79" fmla="*/ 710235 h 1023226"/>
              <a:gd name="connsiteX80" fmla="*/ 603409 w 15115867"/>
              <a:gd name="connsiteY80" fmla="*/ 776529 h 1023226"/>
              <a:gd name="connsiteX81" fmla="*/ 563404 w 15115867"/>
              <a:gd name="connsiteY81" fmla="*/ 709377 h 1023226"/>
              <a:gd name="connsiteX82" fmla="*/ 563404 w 15115867"/>
              <a:gd name="connsiteY82" fmla="*/ 638321 h 1023226"/>
              <a:gd name="connsiteX83" fmla="*/ 537496 w 15115867"/>
              <a:gd name="connsiteY83" fmla="*/ 595935 h 1023226"/>
              <a:gd name="connsiteX84" fmla="*/ 537496 w 15115867"/>
              <a:gd name="connsiteY84" fmla="*/ 496398 h 1023226"/>
              <a:gd name="connsiteX85" fmla="*/ 498824 w 15115867"/>
              <a:gd name="connsiteY85" fmla="*/ 428676 h 1023226"/>
              <a:gd name="connsiteX86" fmla="*/ 581120 w 15115867"/>
              <a:gd name="connsiteY86" fmla="*/ 428676 h 1023226"/>
              <a:gd name="connsiteX87" fmla="*/ 627698 w 15115867"/>
              <a:gd name="connsiteY87" fmla="*/ 503256 h 1023226"/>
              <a:gd name="connsiteX88" fmla="*/ 592550 w 15115867"/>
              <a:gd name="connsiteY88" fmla="*/ 556406 h 1023226"/>
              <a:gd name="connsiteX0" fmla="*/ 15083451 w 15083451"/>
              <a:gd name="connsiteY0" fmla="*/ 5158 h 963549"/>
              <a:gd name="connsiteX1" fmla="*/ 439579 w 15083451"/>
              <a:gd name="connsiteY1" fmla="*/ 0 h 963549"/>
              <a:gd name="connsiteX2" fmla="*/ 399955 w 15083451"/>
              <a:gd name="connsiteY2" fmla="*/ 72009 h 963549"/>
              <a:gd name="connsiteX3" fmla="*/ 351377 w 15083451"/>
              <a:gd name="connsiteY3" fmla="*/ 72390 h 963549"/>
              <a:gd name="connsiteX4" fmla="*/ 307467 w 15083451"/>
              <a:gd name="connsiteY4" fmla="*/ 0 h 963549"/>
              <a:gd name="connsiteX5" fmla="*/ 118967 w 15083451"/>
              <a:gd name="connsiteY5" fmla="*/ 0 h 963549"/>
              <a:gd name="connsiteX6" fmla="*/ 0 w 15083451"/>
              <a:gd name="connsiteY6" fmla="*/ 199739 h 963549"/>
              <a:gd name="connsiteX7" fmla="*/ 0 w 15083451"/>
              <a:gd name="connsiteY7" fmla="*/ 342138 h 963549"/>
              <a:gd name="connsiteX8" fmla="*/ 78296 w 15083451"/>
              <a:gd name="connsiteY8" fmla="*/ 463772 h 963549"/>
              <a:gd name="connsiteX9" fmla="*/ 204216 w 15083451"/>
              <a:gd name="connsiteY9" fmla="*/ 463772 h 963549"/>
              <a:gd name="connsiteX10" fmla="*/ 219647 w 15083451"/>
              <a:gd name="connsiteY10" fmla="*/ 437007 h 963549"/>
              <a:gd name="connsiteX11" fmla="*/ 381000 w 15083451"/>
              <a:gd name="connsiteY11" fmla="*/ 437007 h 963549"/>
              <a:gd name="connsiteX12" fmla="*/ 399288 w 15083451"/>
              <a:gd name="connsiteY12" fmla="*/ 469773 h 963549"/>
              <a:gd name="connsiteX13" fmla="*/ 399288 w 15083451"/>
              <a:gd name="connsiteY13" fmla="*/ 568071 h 963549"/>
              <a:gd name="connsiteX14" fmla="*/ 434245 w 15083451"/>
              <a:gd name="connsiteY14" fmla="*/ 628841 h 963549"/>
              <a:gd name="connsiteX15" fmla="*/ 434054 w 15083451"/>
              <a:gd name="connsiteY15" fmla="*/ 693325 h 963549"/>
              <a:gd name="connsiteX16" fmla="*/ 492728 w 15083451"/>
              <a:gd name="connsiteY16" fmla="*/ 800005 h 963549"/>
              <a:gd name="connsiteX17" fmla="*/ 492728 w 15083451"/>
              <a:gd name="connsiteY17" fmla="*/ 884873 h 963549"/>
              <a:gd name="connsiteX18" fmla="*/ 559118 w 15083451"/>
              <a:gd name="connsiteY18" fmla="*/ 962978 h 963549"/>
              <a:gd name="connsiteX19" fmla="*/ 645414 w 15083451"/>
              <a:gd name="connsiteY19" fmla="*/ 963549 h 963549"/>
              <a:gd name="connsiteX20" fmla="*/ 688372 w 15083451"/>
              <a:gd name="connsiteY20" fmla="*/ 892112 h 963549"/>
              <a:gd name="connsiteX21" fmla="*/ 688372 w 15083451"/>
              <a:gd name="connsiteY21" fmla="*/ 837914 h 963549"/>
              <a:gd name="connsiteX22" fmla="*/ 784479 w 15083451"/>
              <a:gd name="connsiteY22" fmla="*/ 687229 h 963549"/>
              <a:gd name="connsiteX23" fmla="*/ 784479 w 15083451"/>
              <a:gd name="connsiteY23" fmla="*/ 586169 h 963549"/>
              <a:gd name="connsiteX24" fmla="*/ 831152 w 15083451"/>
              <a:gd name="connsiteY24" fmla="*/ 512636 h 963549"/>
              <a:gd name="connsiteX25" fmla="*/ 886968 w 15083451"/>
              <a:gd name="connsiteY25" fmla="*/ 513207 h 963549"/>
              <a:gd name="connsiteX26" fmla="*/ 979075 w 15083451"/>
              <a:gd name="connsiteY26" fmla="*/ 352139 h 963549"/>
              <a:gd name="connsiteX27" fmla="*/ 809530 w 15083451"/>
              <a:gd name="connsiteY27" fmla="*/ 352139 h 963549"/>
              <a:gd name="connsiteX28" fmla="*/ 761333 w 15083451"/>
              <a:gd name="connsiteY28" fmla="*/ 269367 h 963549"/>
              <a:gd name="connsiteX29" fmla="*/ 761429 w 15083451"/>
              <a:gd name="connsiteY29" fmla="*/ 189357 h 963549"/>
              <a:gd name="connsiteX30" fmla="*/ 681419 w 15083451"/>
              <a:gd name="connsiteY30" fmla="*/ 77438 h 963549"/>
              <a:gd name="connsiteX31" fmla="*/ 655511 w 15083451"/>
              <a:gd name="connsiteY31" fmla="*/ 77438 h 963549"/>
              <a:gd name="connsiteX32" fmla="*/ 487299 w 15083451"/>
              <a:gd name="connsiteY32" fmla="*/ 77438 h 963549"/>
              <a:gd name="connsiteX33" fmla="*/ 443293 w 15083451"/>
              <a:gd name="connsiteY33" fmla="*/ 153448 h 963549"/>
              <a:gd name="connsiteX34" fmla="*/ 316421 w 15083451"/>
              <a:gd name="connsiteY34" fmla="*/ 153448 h 963549"/>
              <a:gd name="connsiteX35" fmla="*/ 265843 w 15083451"/>
              <a:gd name="connsiteY35" fmla="*/ 67056 h 963549"/>
              <a:gd name="connsiteX36" fmla="*/ 159639 w 15083451"/>
              <a:gd name="connsiteY36" fmla="*/ 67056 h 963549"/>
              <a:gd name="connsiteX37" fmla="*/ 71914 w 15083451"/>
              <a:gd name="connsiteY37" fmla="*/ 225457 h 963549"/>
              <a:gd name="connsiteX38" fmla="*/ 71914 w 15083451"/>
              <a:gd name="connsiteY38" fmla="*/ 311753 h 963549"/>
              <a:gd name="connsiteX39" fmla="*/ 121825 w 15083451"/>
              <a:gd name="connsiteY39" fmla="*/ 393192 h 963549"/>
              <a:gd name="connsiteX40" fmla="*/ 160687 w 15083451"/>
              <a:gd name="connsiteY40" fmla="*/ 393192 h 963549"/>
              <a:gd name="connsiteX41" fmla="*/ 173260 w 15083451"/>
              <a:gd name="connsiteY41" fmla="*/ 370332 h 963549"/>
              <a:gd name="connsiteX42" fmla="*/ 416433 w 15083451"/>
              <a:gd name="connsiteY42" fmla="*/ 370332 h 963549"/>
              <a:gd name="connsiteX43" fmla="*/ 465392 w 15083451"/>
              <a:gd name="connsiteY43" fmla="*/ 455676 h 963549"/>
              <a:gd name="connsiteX44" fmla="*/ 465392 w 15083451"/>
              <a:gd name="connsiteY44" fmla="*/ 556736 h 963549"/>
              <a:gd name="connsiteX45" fmla="*/ 500443 w 15083451"/>
              <a:gd name="connsiteY45" fmla="*/ 616839 h 963549"/>
              <a:gd name="connsiteX46" fmla="*/ 500443 w 15083451"/>
              <a:gd name="connsiteY46" fmla="*/ 678275 h 963549"/>
              <a:gd name="connsiteX47" fmla="*/ 563309 w 15083451"/>
              <a:gd name="connsiteY47" fmla="*/ 783527 h 963549"/>
              <a:gd name="connsiteX48" fmla="*/ 563309 w 15083451"/>
              <a:gd name="connsiteY48" fmla="*/ 847344 h 963549"/>
              <a:gd name="connsiteX49" fmla="*/ 594932 w 15083451"/>
              <a:gd name="connsiteY49" fmla="*/ 888492 h 963549"/>
              <a:gd name="connsiteX50" fmla="*/ 609124 w 15083451"/>
              <a:gd name="connsiteY50" fmla="*/ 888492 h 963549"/>
              <a:gd name="connsiteX51" fmla="*/ 628460 w 15083451"/>
              <a:gd name="connsiteY51" fmla="*/ 856488 h 963549"/>
              <a:gd name="connsiteX52" fmla="*/ 628460 w 15083451"/>
              <a:gd name="connsiteY52" fmla="*/ 810292 h 963549"/>
              <a:gd name="connsiteX53" fmla="*/ 717899 w 15083451"/>
              <a:gd name="connsiteY53" fmla="*/ 667226 h 963549"/>
              <a:gd name="connsiteX54" fmla="*/ 718566 w 15083451"/>
              <a:gd name="connsiteY54" fmla="*/ 556165 h 963549"/>
              <a:gd name="connsiteX55" fmla="*/ 790956 w 15083451"/>
              <a:gd name="connsiteY55" fmla="*/ 448056 h 963549"/>
              <a:gd name="connsiteX56" fmla="*/ 843725 w 15083451"/>
              <a:gd name="connsiteY56" fmla="*/ 447770 h 963549"/>
              <a:gd name="connsiteX57" fmla="*/ 861060 w 15083451"/>
              <a:gd name="connsiteY57" fmla="*/ 419957 h 963549"/>
              <a:gd name="connsiteX58" fmla="*/ 767239 w 15083451"/>
              <a:gd name="connsiteY58" fmla="*/ 419957 h 963549"/>
              <a:gd name="connsiteX59" fmla="*/ 691229 w 15083451"/>
              <a:gd name="connsiteY59" fmla="*/ 291370 h 963549"/>
              <a:gd name="connsiteX60" fmla="*/ 689229 w 15083451"/>
              <a:gd name="connsiteY60" fmla="*/ 210407 h 963549"/>
              <a:gd name="connsiteX61" fmla="*/ 640271 w 15083451"/>
              <a:gd name="connsiteY61" fmla="*/ 144399 h 963549"/>
              <a:gd name="connsiteX62" fmla="*/ 532352 w 15083451"/>
              <a:gd name="connsiteY62" fmla="*/ 143447 h 963549"/>
              <a:gd name="connsiteX63" fmla="*/ 483108 w 15083451"/>
              <a:gd name="connsiteY63" fmla="*/ 228410 h 963549"/>
              <a:gd name="connsiteX64" fmla="*/ 271082 w 15083451"/>
              <a:gd name="connsiteY64" fmla="*/ 228410 h 963549"/>
              <a:gd name="connsiteX65" fmla="*/ 227743 w 15083451"/>
              <a:gd name="connsiteY65" fmla="*/ 156782 h 963549"/>
              <a:gd name="connsiteX66" fmla="*/ 200216 w 15083451"/>
              <a:gd name="connsiteY66" fmla="*/ 156782 h 963549"/>
              <a:gd name="connsiteX67" fmla="*/ 152019 w 15083451"/>
              <a:gd name="connsiteY67" fmla="*/ 248126 h 963549"/>
              <a:gd name="connsiteX68" fmla="*/ 150781 w 15083451"/>
              <a:gd name="connsiteY68" fmla="*/ 298990 h 963549"/>
              <a:gd name="connsiteX69" fmla="*/ 153638 w 15083451"/>
              <a:gd name="connsiteY69" fmla="*/ 303562 h 963549"/>
              <a:gd name="connsiteX70" fmla="*/ 157353 w 15083451"/>
              <a:gd name="connsiteY70" fmla="*/ 303467 h 963549"/>
              <a:gd name="connsiteX71" fmla="*/ 161068 w 15083451"/>
              <a:gd name="connsiteY71" fmla="*/ 298990 h 963549"/>
              <a:gd name="connsiteX72" fmla="*/ 525304 w 15083451"/>
              <a:gd name="connsiteY72" fmla="*/ 299180 h 963549"/>
              <a:gd name="connsiteX73" fmla="*/ 578739 w 15083451"/>
              <a:gd name="connsiteY73" fmla="*/ 213741 h 963549"/>
              <a:gd name="connsiteX74" fmla="*/ 607314 w 15083451"/>
              <a:gd name="connsiteY74" fmla="*/ 213741 h 963549"/>
              <a:gd name="connsiteX75" fmla="*/ 629317 w 15083451"/>
              <a:gd name="connsiteY75" fmla="*/ 242697 h 963549"/>
              <a:gd name="connsiteX76" fmla="*/ 629317 w 15083451"/>
              <a:gd name="connsiteY76" fmla="*/ 322326 h 963549"/>
              <a:gd name="connsiteX77" fmla="*/ 704945 w 15083451"/>
              <a:gd name="connsiteY77" fmla="*/ 449294 h 963549"/>
              <a:gd name="connsiteX78" fmla="*/ 648938 w 15083451"/>
              <a:gd name="connsiteY78" fmla="*/ 533400 h 963549"/>
              <a:gd name="connsiteX79" fmla="*/ 647510 w 15083451"/>
              <a:gd name="connsiteY79" fmla="*/ 650558 h 963549"/>
              <a:gd name="connsiteX80" fmla="*/ 603409 w 15083451"/>
              <a:gd name="connsiteY80" fmla="*/ 716852 h 963549"/>
              <a:gd name="connsiteX81" fmla="*/ 563404 w 15083451"/>
              <a:gd name="connsiteY81" fmla="*/ 649700 h 963549"/>
              <a:gd name="connsiteX82" fmla="*/ 563404 w 15083451"/>
              <a:gd name="connsiteY82" fmla="*/ 578644 h 963549"/>
              <a:gd name="connsiteX83" fmla="*/ 537496 w 15083451"/>
              <a:gd name="connsiteY83" fmla="*/ 536258 h 963549"/>
              <a:gd name="connsiteX84" fmla="*/ 537496 w 15083451"/>
              <a:gd name="connsiteY84" fmla="*/ 436721 h 963549"/>
              <a:gd name="connsiteX85" fmla="*/ 498824 w 15083451"/>
              <a:gd name="connsiteY85" fmla="*/ 368999 h 963549"/>
              <a:gd name="connsiteX86" fmla="*/ 581120 w 15083451"/>
              <a:gd name="connsiteY86" fmla="*/ 368999 h 963549"/>
              <a:gd name="connsiteX87" fmla="*/ 627698 w 15083451"/>
              <a:gd name="connsiteY87" fmla="*/ 443579 h 963549"/>
              <a:gd name="connsiteX88" fmla="*/ 592550 w 15083451"/>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83451" h="963549">
                <a:moveTo>
                  <a:pt x="15083451" y="5158"/>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
        <p:nvSpPr>
          <p:cNvPr id="33" name="Rectangle 32">
            <a:extLst>
              <a:ext uri="{FF2B5EF4-FFF2-40B4-BE49-F238E27FC236}">
                <a16:creationId xmlns:a16="http://schemas.microsoft.com/office/drawing/2014/main" id="{940B27B1-9BEE-85F0-5F8D-2FE6D5DDD203}"/>
              </a:ext>
            </a:extLst>
          </p:cNvPr>
          <p:cNvSpPr/>
          <p:nvPr userDrawn="1"/>
        </p:nvSpPr>
        <p:spPr>
          <a:xfrm>
            <a:off x="501343" y="85754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34" name="Rectangle 33">
            <a:extLst>
              <a:ext uri="{FF2B5EF4-FFF2-40B4-BE49-F238E27FC236}">
                <a16:creationId xmlns:a16="http://schemas.microsoft.com/office/drawing/2014/main" id="{4A1B3B9E-600F-FC15-707B-431B65AD49C7}"/>
              </a:ext>
            </a:extLst>
          </p:cNvPr>
          <p:cNvSpPr/>
          <p:nvPr userDrawn="1"/>
        </p:nvSpPr>
        <p:spPr>
          <a:xfrm>
            <a:off x="380693" y="91469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35" name="Rectangle 34">
            <a:extLst>
              <a:ext uri="{FF2B5EF4-FFF2-40B4-BE49-F238E27FC236}">
                <a16:creationId xmlns:a16="http://schemas.microsoft.com/office/drawing/2014/main" id="{ED1B1B81-36CD-9D78-49C8-71B7E7E54A6F}"/>
              </a:ext>
            </a:extLst>
          </p:cNvPr>
          <p:cNvSpPr/>
          <p:nvPr userDrawn="1"/>
        </p:nvSpPr>
        <p:spPr>
          <a:xfrm>
            <a:off x="69295" y="867068"/>
            <a:ext cx="362505"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Tree>
    <p:extLst>
      <p:ext uri="{BB962C8B-B14F-4D97-AF65-F5344CB8AC3E}">
        <p14:creationId xmlns:p14="http://schemas.microsoft.com/office/powerpoint/2010/main" val="1470881603"/>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48" r:id="rId9"/>
    <p:sldLayoutId id="2147483789" r:id="rId10"/>
    <p:sldLayoutId id="2147483790" r:id="rId11"/>
    <p:sldLayoutId id="2147483754" r:id="rId12"/>
    <p:sldLayoutId id="2147483791" r:id="rId13"/>
    <p:sldLayoutId id="2147483792" r:id="rId14"/>
    <p:sldLayoutId id="2147483793" r:id="rId15"/>
    <p:sldLayoutId id="2147483794" r:id="rId16"/>
    <p:sldLayoutId id="2147483795" r:id="rId17"/>
    <p:sldLayoutId id="2147483796" r:id="rId18"/>
    <p:sldLayoutId id="2147483797" r:id="rId19"/>
    <p:sldLayoutId id="2147483798" r:id="rId20"/>
    <p:sldLayoutId id="2147483799" r:id="rId21"/>
    <p:sldLayoutId id="2147483800" r:id="rId22"/>
    <p:sldLayoutId id="2147483801" r:id="rId23"/>
    <p:sldLayoutId id="2147483802" r:id="rId24"/>
    <p:sldLayoutId id="2147483803" r:id="rId25"/>
    <p:sldLayoutId id="2147483804" r:id="rId26"/>
    <p:sldLayoutId id="2147483805" r:id="rId27"/>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userDrawn="1">
          <p15:clr>
            <a:srgbClr val="F26B43"/>
          </p15:clr>
        </p15:guide>
        <p15:guide id="4" orient="horz" pos="4156" userDrawn="1">
          <p15:clr>
            <a:srgbClr val="F26B43"/>
          </p15:clr>
        </p15:guide>
        <p15:guide id="5" orient="horz" pos="2432" userDrawn="1">
          <p15:clr>
            <a:srgbClr val="F26B43"/>
          </p15:clr>
        </p15:guide>
        <p15:guide id="7" orient="horz" pos="9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0"/>
            </p:custDataLst>
            <p:extLst>
              <p:ext uri="{D42A27DB-BD31-4B8C-83A1-F6EECF244321}">
                <p14:modId xmlns:p14="http://schemas.microsoft.com/office/powerpoint/2010/main" val="914880257"/>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11" imgW="421" imgH="420" progId="TCLayout.ActiveDocument.1">
                  <p:embed/>
                </p:oleObj>
              </mc:Choice>
              <mc:Fallback>
                <p:oleObj name="think-cell Slide" r:id="rId11" imgW="421" imgH="420" progId="TCLayout.ActiveDocument.1">
                  <p:embed/>
                  <p:pic>
                    <p:nvPicPr>
                      <p:cNvPr id="4" name="Object 3" hidden="1"/>
                      <p:cNvPicPr/>
                      <p:nvPr/>
                    </p:nvPicPr>
                    <p:blipFill>
                      <a:blip r:embed="rId12"/>
                      <a:stretch>
                        <a:fillRect/>
                      </a:stretch>
                    </p:blipFill>
                    <p:spPr>
                      <a:xfrm>
                        <a:off x="2119" y="1591"/>
                        <a:ext cx="2116" cy="1587"/>
                      </a:xfrm>
                      <a:prstGeom prst="rect">
                        <a:avLst/>
                      </a:prstGeom>
                    </p:spPr>
                  </p:pic>
                </p:oleObj>
              </mc:Fallback>
            </mc:AlternateContent>
          </a:graphicData>
        </a:graphic>
      </p:graphicFrame>
      <p:sp>
        <p:nvSpPr>
          <p:cNvPr id="2" name="Title Placeholder 1"/>
          <p:cNvSpPr>
            <a:spLocks noGrp="1"/>
          </p:cNvSpPr>
          <p:nvPr>
            <p:ph type="title"/>
          </p:nvPr>
        </p:nvSpPr>
        <p:spPr>
          <a:xfrm>
            <a:off x="618755" y="276058"/>
            <a:ext cx="10457775" cy="720105"/>
          </a:xfrm>
          <a:prstGeom prst="rect">
            <a:avLst/>
          </a:prstGeom>
        </p:spPr>
        <p:txBody>
          <a:bodyPr vert="horz" lIns="0" tIns="0" rIns="0" bIns="0" rtlCol="0" anchor="ctr">
            <a:noAutofit/>
          </a:bodyPr>
          <a:lstStyle/>
          <a:p>
            <a:r>
              <a:rPr lang="en-US" dirty="0"/>
              <a:t>CLICK TO EDIT MASTER SLIDE</a:t>
            </a:r>
            <a:endParaRPr lang="en-ZA" dirty="0"/>
          </a:p>
        </p:txBody>
      </p:sp>
      <p:sp>
        <p:nvSpPr>
          <p:cNvPr id="3" name="Text Placeholder 2"/>
          <p:cNvSpPr>
            <a:spLocks noGrp="1"/>
          </p:cNvSpPr>
          <p:nvPr>
            <p:ph type="body" idx="1"/>
          </p:nvPr>
        </p:nvSpPr>
        <p:spPr>
          <a:xfrm>
            <a:off x="568329" y="1200483"/>
            <a:ext cx="11055343" cy="5299629"/>
          </a:xfrm>
          <a:prstGeom prst="rect">
            <a:avLst/>
          </a:prstGeom>
        </p:spPr>
        <p:txBody>
          <a:bodyPr vert="horz" lIns="36000" tIns="18000" rIns="0" bIns="1800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7" name="Rectangle 6"/>
          <p:cNvSpPr/>
          <p:nvPr userDrawn="1"/>
        </p:nvSpPr>
        <p:spPr>
          <a:xfrm>
            <a:off x="443786" y="62927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tx1">
                    <a:lumMod val="50000"/>
                    <a:lumOff val="50000"/>
                  </a:schemeClr>
                </a:solidFill>
                <a:latin typeface="Tahoma"/>
              </a:rPr>
              <a:pPr algn="r" fontAlgn="auto">
                <a:spcBef>
                  <a:spcPts val="0"/>
                </a:spcBef>
                <a:spcAft>
                  <a:spcPts val="0"/>
                </a:spcAft>
              </a:pPr>
              <a:t>‹#›</a:t>
            </a:fld>
            <a:endParaRPr lang="en-ZA" sz="767" b="1" dirty="0">
              <a:solidFill>
                <a:schemeClr val="tx1">
                  <a:lumMod val="50000"/>
                  <a:lumOff val="50000"/>
                </a:schemeClr>
              </a:solidFill>
              <a:latin typeface="Tahoma"/>
            </a:endParaRPr>
          </a:p>
        </p:txBody>
      </p:sp>
      <p:sp>
        <p:nvSpPr>
          <p:cNvPr id="13" name="object 6">
            <a:extLst>
              <a:ext uri="{FF2B5EF4-FFF2-40B4-BE49-F238E27FC236}">
                <a16:creationId xmlns:a16="http://schemas.microsoft.com/office/drawing/2014/main" id="{C94C95BE-8722-4D8D-93E0-75343B78F809}"/>
              </a:ext>
            </a:extLst>
          </p:cNvPr>
          <p:cNvSpPr/>
          <p:nvPr userDrawn="1"/>
        </p:nvSpPr>
        <p:spPr>
          <a:xfrm>
            <a:off x="568328" y="1121575"/>
            <a:ext cx="11055343" cy="45719"/>
          </a:xfrm>
          <a:custGeom>
            <a:avLst/>
            <a:gdLst/>
            <a:ahLst/>
            <a:cxnLst/>
            <a:rect l="l" t="t" r="r" b="b"/>
            <a:pathLst>
              <a:path w="18230215">
                <a:moveTo>
                  <a:pt x="0" y="0"/>
                </a:moveTo>
                <a:lnTo>
                  <a:pt x="18229780" y="0"/>
                </a:lnTo>
              </a:path>
            </a:pathLst>
          </a:custGeom>
          <a:ln w="20941">
            <a:solidFill>
              <a:srgbClr val="8B8E91"/>
            </a:solidFill>
          </a:ln>
        </p:spPr>
        <p:txBody>
          <a:bodyPr wrap="square" lIns="0" tIns="0" rIns="0" bIns="0" rtlCol="0"/>
          <a:lstStyle/>
          <a:p>
            <a:endParaRPr sz="637" b="0" i="0" dirty="0">
              <a:latin typeface="Tahoma Regular"/>
            </a:endParaRPr>
          </a:p>
        </p:txBody>
      </p:sp>
      <p:sp>
        <p:nvSpPr>
          <p:cNvPr id="14" name="object 11">
            <a:extLst>
              <a:ext uri="{FF2B5EF4-FFF2-40B4-BE49-F238E27FC236}">
                <a16:creationId xmlns:a16="http://schemas.microsoft.com/office/drawing/2014/main" id="{8828F517-37FB-4E03-B217-C275D9590891}"/>
              </a:ext>
            </a:extLst>
          </p:cNvPr>
          <p:cNvSpPr/>
          <p:nvPr userDrawn="1"/>
        </p:nvSpPr>
        <p:spPr>
          <a:xfrm>
            <a:off x="620851" y="6136760"/>
            <a:ext cx="166575" cy="294959"/>
          </a:xfrm>
          <a:custGeom>
            <a:avLst/>
            <a:gdLst/>
            <a:ahLst/>
            <a:cxnLst/>
            <a:rect l="l" t="t" r="r" b="b"/>
            <a:pathLst>
              <a:path w="281305" h="486409">
                <a:moveTo>
                  <a:pt x="0" y="486404"/>
                </a:moveTo>
                <a:lnTo>
                  <a:pt x="281038" y="0"/>
                </a:lnTo>
              </a:path>
            </a:pathLst>
          </a:custGeom>
          <a:ln w="38679">
            <a:solidFill>
              <a:srgbClr val="E73023"/>
            </a:solidFill>
          </a:ln>
        </p:spPr>
        <p:txBody>
          <a:bodyPr wrap="square" lIns="0" tIns="0" rIns="0" bIns="0" rtlCol="0"/>
          <a:lstStyle/>
          <a:p>
            <a:endParaRPr sz="637" b="0" i="0" dirty="0">
              <a:latin typeface="Tahoma Regular"/>
            </a:endParaRPr>
          </a:p>
        </p:txBody>
      </p:sp>
      <p:pic>
        <p:nvPicPr>
          <p:cNvPr id="5" name="Picture 4">
            <a:extLst>
              <a:ext uri="{FF2B5EF4-FFF2-40B4-BE49-F238E27FC236}">
                <a16:creationId xmlns:a16="http://schemas.microsoft.com/office/drawing/2014/main" id="{FD0567A0-C0A7-4B1B-AE7B-212F10FDF1C1}"/>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0546762" y="16185"/>
            <a:ext cx="1148040" cy="1151110"/>
          </a:xfrm>
          <a:prstGeom prst="rect">
            <a:avLst/>
          </a:prstGeom>
        </p:spPr>
      </p:pic>
    </p:spTree>
    <p:extLst>
      <p:ext uri="{BB962C8B-B14F-4D97-AF65-F5344CB8AC3E}">
        <p14:creationId xmlns:p14="http://schemas.microsoft.com/office/powerpoint/2010/main" val="2904594525"/>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Lst>
  <p:hf hdr="0" ftr="0" dt="0"/>
  <p:txStyles>
    <p:titleStyle>
      <a:lvl1pPr algn="l" defTabSz="779173" rtl="0" eaLnBrk="1" latinLnBrk="0" hangingPunct="1">
        <a:spcBef>
          <a:spcPct val="0"/>
        </a:spcBef>
        <a:buNone/>
        <a:defRPr sz="2800" b="1" kern="1200" cap="none" spc="0" baseline="0">
          <a:solidFill>
            <a:schemeClr val="tx1">
              <a:lumMod val="50000"/>
              <a:lumOff val="50000"/>
            </a:schemeClr>
          </a:solidFill>
          <a:latin typeface="+mj-lt"/>
          <a:ea typeface="+mj-ea"/>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p15:clr>
            <a:srgbClr val="F26B43"/>
          </p15:clr>
        </p15:guide>
        <p15:guide id="4" orient="horz" pos="4156">
          <p15:clr>
            <a:srgbClr val="F26B43"/>
          </p15:clr>
        </p15:guide>
        <p15:guide id="5" orient="horz" pos="2432">
          <p15:clr>
            <a:srgbClr val="F26B43"/>
          </p15:clr>
        </p15:guide>
        <p15:guide id="7" orient="horz" pos="70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A14B454B-CB1D-648B-83F6-BBB8A99D24D0}"/>
              </a:ext>
            </a:extLst>
          </p:cNvPr>
          <p:cNvSpPr/>
          <p:nvPr/>
        </p:nvSpPr>
        <p:spPr>
          <a:xfrm>
            <a:off x="11522075" y="6475413"/>
            <a:ext cx="669925" cy="382587"/>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lgn="ctr" eaLnBrk="1" fontAlgn="auto" hangingPunct="1">
              <a:lnSpc>
                <a:spcPct val="110000"/>
              </a:lnSpc>
              <a:spcBef>
                <a:spcPts val="92"/>
              </a:spcBef>
              <a:spcAft>
                <a:spcPts val="92"/>
              </a:spcAft>
              <a:defRPr/>
            </a:pPr>
            <a:endParaRPr lang="en-US" sz="923" dirty="0">
              <a:solidFill>
                <a:schemeClr val="tx1"/>
              </a:solidFill>
            </a:endParaRPr>
          </a:p>
        </p:txBody>
      </p:sp>
      <p:sp>
        <p:nvSpPr>
          <p:cNvPr id="3" name="Rectangle 2">
            <a:extLst>
              <a:ext uri="{FF2B5EF4-FFF2-40B4-BE49-F238E27FC236}">
                <a16:creationId xmlns:a16="http://schemas.microsoft.com/office/drawing/2014/main" id="{7FF35B6E-91B4-9023-CCDF-683A26C6DB4F}"/>
              </a:ext>
            </a:extLst>
          </p:cNvPr>
          <p:cNvSpPr/>
          <p:nvPr/>
        </p:nvSpPr>
        <p:spPr>
          <a:xfrm>
            <a:off x="11588750" y="6534150"/>
            <a:ext cx="520700" cy="214313"/>
          </a:xfrm>
          <a:prstGeom prst="rect">
            <a:avLst/>
          </a:prstGeom>
        </p:spPr>
        <p:txBody>
          <a:bodyPr lIns="0" tIns="0" rIns="0" bIns="46012" anchor="b"/>
          <a:lstStyle/>
          <a:p>
            <a:pPr algn="r" eaLnBrk="1" fontAlgn="auto" hangingPunct="1">
              <a:spcBef>
                <a:spcPts val="0"/>
              </a:spcBef>
              <a:spcAft>
                <a:spcPts val="0"/>
              </a:spcAft>
              <a:defRPr/>
            </a:pPr>
            <a:fld id="{13165505-8E3C-43F6-B9F1-1A10D06E55D2}" type="slidenum">
              <a:rPr lang="en-ZA" sz="900" b="1">
                <a:solidFill>
                  <a:schemeClr val="bg1"/>
                </a:solidFill>
                <a:latin typeface="Tahoma"/>
              </a:rPr>
              <a:pPr algn="r" eaLnBrk="1" fontAlgn="auto" hangingPunct="1">
                <a:spcBef>
                  <a:spcPts val="0"/>
                </a:spcBef>
                <a:spcAft>
                  <a:spcPts val="0"/>
                </a:spcAft>
                <a:defRPr/>
              </a:pPr>
              <a:t>1</a:t>
            </a:fld>
            <a:endParaRPr lang="en-ZA" sz="767" b="1" dirty="0">
              <a:solidFill>
                <a:schemeClr val="bg1"/>
              </a:solidFill>
              <a:latin typeface="Tahoma"/>
            </a:endParaRPr>
          </a:p>
        </p:txBody>
      </p:sp>
      <p:sp>
        <p:nvSpPr>
          <p:cNvPr id="47112" name="Text Placeholder 521">
            <a:extLst>
              <a:ext uri="{FF2B5EF4-FFF2-40B4-BE49-F238E27FC236}">
                <a16:creationId xmlns:a16="http://schemas.microsoft.com/office/drawing/2014/main" id="{837DF1C1-1761-8393-89C5-4D959401EB0F}"/>
              </a:ext>
            </a:extLst>
          </p:cNvPr>
          <p:cNvSpPr>
            <a:spLocks noGrp="1" noChangeArrowheads="1"/>
          </p:cNvSpPr>
          <p:nvPr>
            <p:ph type="body" sz="quarter" idx="13"/>
          </p:nvPr>
        </p:nvSpPr>
        <p:spPr bwMode="auto">
          <a:xfrm>
            <a:off x="227166" y="118534"/>
            <a:ext cx="11825673" cy="420042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rIns="91440" bIns="45720" numCol="1" anchor="t" anchorCtr="0" compatLnSpc="1">
            <a:prstTxWarp prst="textNoShape">
              <a:avLst/>
            </a:prstTxWarp>
          </a:bodyPr>
          <a:lstStyle/>
          <a:p>
            <a:pPr algn="l"/>
            <a:r>
              <a:rPr lang="en-US" sz="3600" b="1" kern="0" spc="10" dirty="0">
                <a:solidFill>
                  <a:schemeClr val="bg1"/>
                </a:solidFill>
                <a:latin typeface="+mj-lt"/>
              </a:rPr>
              <a:t>TRIM/2026/05/0918/5325/RFP</a:t>
            </a:r>
          </a:p>
          <a:p>
            <a:pPr algn="l"/>
            <a:r>
              <a:rPr lang="en-US" altLang="en-US" sz="2400" b="1" kern="0" spc="10" dirty="0">
                <a:solidFill>
                  <a:schemeClr val="bg1"/>
                </a:solidFill>
                <a:latin typeface="+mj-lt"/>
                <a:ea typeface="Apex New Medium"/>
                <a:cs typeface="Apex New Medium"/>
              </a:rPr>
              <a:t>REQUEST FOR PROPOSAL (RFP) FOR THE PROVISION OF RAIL NETWORK </a:t>
            </a:r>
          </a:p>
          <a:p>
            <a:pPr algn="l"/>
            <a:r>
              <a:rPr lang="en-US" altLang="en-US" sz="2400" b="1" kern="0" spc="10" dirty="0">
                <a:solidFill>
                  <a:schemeClr val="bg1"/>
                </a:solidFill>
                <a:latin typeface="+mj-lt"/>
                <a:ea typeface="Apex New Medium"/>
                <a:cs typeface="Apex New Medium"/>
              </a:rPr>
              <a:t>PROTECTION SERVICES (RNPS) AT TRANSNET RAIL INFRASTRUCTURE </a:t>
            </a:r>
          </a:p>
          <a:p>
            <a:pPr algn="l"/>
            <a:r>
              <a:rPr lang="en-US" altLang="en-US" sz="2400" b="1" kern="0" spc="10" dirty="0">
                <a:solidFill>
                  <a:schemeClr val="bg1"/>
                </a:solidFill>
                <a:latin typeface="+mj-lt"/>
                <a:ea typeface="Apex New Medium"/>
                <a:cs typeface="Apex New Medium"/>
              </a:rPr>
              <a:t>MANAGER (TRIM) DEPOTS WITHIN THE NORTH CORRIDOR FOR A PERIOD</a:t>
            </a:r>
          </a:p>
          <a:p>
            <a:pPr algn="l"/>
            <a:r>
              <a:rPr lang="en-US" altLang="en-US" sz="2400" b="1" kern="0" spc="10" dirty="0">
                <a:solidFill>
                  <a:schemeClr val="bg1"/>
                </a:solidFill>
                <a:latin typeface="+mj-lt"/>
                <a:ea typeface="Apex New Medium"/>
                <a:cs typeface="Apex New Medium"/>
              </a:rPr>
              <a:t> OF TWELVE (12) MONTHS.DATE: 24 AUGUST 2026</a:t>
            </a:r>
          </a:p>
          <a:p>
            <a:pPr algn="just"/>
            <a:r>
              <a:rPr lang="en-US" altLang="en-US" sz="2400" b="1" kern="0" spc="10" dirty="0">
                <a:solidFill>
                  <a:schemeClr val="bg1"/>
                </a:solidFill>
                <a:latin typeface="+mj-lt"/>
                <a:ea typeface="Apex New Medium"/>
                <a:cs typeface="Apex New Medium"/>
              </a:rPr>
              <a:t>TIME: 10:00 AM</a:t>
            </a:r>
          </a:p>
          <a:p>
            <a:pPr algn="just"/>
            <a:r>
              <a:rPr lang="en-US" altLang="en-US" sz="2400" b="1" kern="0" spc="10" dirty="0">
                <a:solidFill>
                  <a:schemeClr val="bg1"/>
                </a:solidFill>
                <a:latin typeface="+mj-lt"/>
                <a:ea typeface="Apex New Medium"/>
                <a:cs typeface="Apex New Medium"/>
              </a:rPr>
              <a:t>VENUE: MS TEAMS</a:t>
            </a:r>
            <a:endParaRPr lang="en-ZA" altLang="en-US" sz="2400" b="1" dirty="0">
              <a:solidFill>
                <a:schemeClr val="bg1"/>
              </a:solidFill>
              <a:latin typeface="Tahoma" panose="020B0604030504040204" pitchFamily="34" charset="0"/>
              <a:ea typeface="Apex New Medium"/>
              <a:cs typeface="Apex New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C9CB4-919D-B32F-5073-A0E6834B01BB}"/>
              </a:ext>
            </a:extLst>
          </p:cNvPr>
          <p:cNvSpPr>
            <a:spLocks noGrp="1"/>
          </p:cNvSpPr>
          <p:nvPr>
            <p:ph type="title"/>
          </p:nvPr>
        </p:nvSpPr>
        <p:spPr>
          <a:xfrm>
            <a:off x="641436" y="1061440"/>
            <a:ext cx="10822684" cy="523220"/>
          </a:xfrm>
        </p:spPr>
        <p:txBody>
          <a:bodyPr/>
          <a:lstStyle/>
          <a:p>
            <a:r>
              <a:rPr lang="en-ZA" dirty="0"/>
              <a:t>Content</a:t>
            </a:r>
          </a:p>
        </p:txBody>
      </p:sp>
      <p:sp>
        <p:nvSpPr>
          <p:cNvPr id="3" name="Subtitle 2">
            <a:extLst>
              <a:ext uri="{FF2B5EF4-FFF2-40B4-BE49-F238E27FC236}">
                <a16:creationId xmlns:a16="http://schemas.microsoft.com/office/drawing/2014/main" id="{5CA84DDD-6E27-450D-1803-B6834500D670}"/>
              </a:ext>
            </a:extLst>
          </p:cNvPr>
          <p:cNvSpPr>
            <a:spLocks noGrp="1"/>
          </p:cNvSpPr>
          <p:nvPr>
            <p:ph type="subTitle" idx="1"/>
          </p:nvPr>
        </p:nvSpPr>
        <p:spPr>
          <a:xfrm>
            <a:off x="641435" y="1584660"/>
            <a:ext cx="10822684" cy="4683405"/>
          </a:xfrm>
        </p:spPr>
        <p:txBody>
          <a:bodyPr/>
          <a:lstStyle/>
          <a:p>
            <a:pPr marL="0" marR="0" lvl="0" indent="0" algn="l" defTabSz="914400" rtl="0" eaLnBrk="1" fontAlgn="auto" latinLnBrk="0" hangingPunct="1">
              <a:lnSpc>
                <a:spcPct val="150000"/>
              </a:lnSpc>
              <a:spcBef>
                <a:spcPct val="0"/>
              </a:spcBef>
              <a:spcAft>
                <a:spcPct val="0"/>
              </a:spcAft>
              <a:buClrTx/>
              <a:buSzTx/>
              <a:buFont typeface="Arial" pitchFamily="34" charset="0"/>
              <a:buNone/>
              <a:tabLst/>
              <a:defRPr/>
            </a:pPr>
            <a:r>
              <a:rPr kumimoji="0" lang="en-US" sz="1800" b="1" i="0" u="none" strike="noStrike" kern="1200" cap="none" spc="0" normalizeH="0" baseline="0" noProof="0" dirty="0">
                <a:ln>
                  <a:noFill/>
                </a:ln>
                <a:solidFill>
                  <a:srgbClr val="000000">
                    <a:lumMod val="50000"/>
                    <a:lumOff val="50000"/>
                  </a:srgbClr>
                </a:solidFill>
                <a:effectLst/>
                <a:uLnTx/>
                <a:uFillTx/>
                <a:latin typeface="Tahoma" panose="020B0604030504040204" pitchFamily="34" charset="0"/>
                <a:ea typeface="Tahoma" panose="020B0604030504040204" pitchFamily="34" charset="0"/>
                <a:cs typeface="Tahoma" panose="020B0604030504040204" pitchFamily="34" charset="0"/>
              </a:rPr>
              <a:t>Discussion                                                 Presenters</a:t>
            </a:r>
            <a:r>
              <a:rPr kumimoji="0" lang="en-US" sz="16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p>
          <a:p>
            <a:pPr marL="0" marR="0" lvl="0" indent="0" algn="l" defTabSz="914400" rtl="0" eaLnBrk="1" fontAlgn="auto" latinLnBrk="0" hangingPunct="1">
              <a:lnSpc>
                <a:spcPct val="150000"/>
              </a:lnSpc>
              <a:spcBef>
                <a:spcPct val="0"/>
              </a:spcBef>
              <a:spcAft>
                <a:spcPct val="0"/>
              </a:spcAft>
              <a:buClrTx/>
              <a:buSzTx/>
              <a:buFont typeface="Arial" pitchFamily="34" charset="0"/>
              <a:buNone/>
              <a:tabLst/>
              <a:defRPr/>
            </a:pPr>
            <a:r>
              <a:rPr lang="en-US" sz="1800" dirty="0">
                <a:solidFill>
                  <a:srgbClr val="000000">
                    <a:lumMod val="50000"/>
                    <a:lumOff val="50000"/>
                  </a:srgbClr>
                </a:solidFill>
                <a:latin typeface="Tahoma" panose="020B0604030504040204" pitchFamily="34" charset="0"/>
                <a:ea typeface="Tahoma" panose="020B0604030504040204" pitchFamily="34" charset="0"/>
              </a:rPr>
              <a:t>Welcome	 and Ground Rules</a:t>
            </a:r>
            <a:r>
              <a:rPr kumimoji="0" lang="en-US" sz="1800" b="0" i="0" u="none" strike="noStrike" kern="1200" cap="none" spc="0" normalizeH="0" baseline="0" noProof="0" dirty="0">
                <a:ln>
                  <a:noFill/>
                </a:ln>
                <a:solidFill>
                  <a:srgbClr val="000000">
                    <a:lumMod val="50000"/>
                    <a:lumOff val="50000"/>
                  </a:srgbClr>
                </a:solidFill>
                <a:effectLst/>
                <a:uLnTx/>
                <a:uFillTx/>
                <a:latin typeface="Tahoma" panose="020B0604030504040204" pitchFamily="34" charset="0"/>
                <a:ea typeface="Tahoma" panose="020B0604030504040204" pitchFamily="34" charset="0"/>
                <a:cs typeface="Tahoma" panose="020B0604030504040204" pitchFamily="34" charset="0"/>
              </a:rPr>
              <a:t>		Brenda Baloyi	</a:t>
            </a:r>
          </a:p>
          <a:p>
            <a:pPr marL="0" marR="0" lvl="0" indent="0" algn="l" defTabSz="914400" rtl="0" eaLnBrk="1" fontAlgn="auto" latinLnBrk="0" hangingPunct="1">
              <a:lnSpc>
                <a:spcPct val="150000"/>
              </a:lnSpc>
              <a:spcBef>
                <a:spcPct val="0"/>
              </a:spcBef>
              <a:spcAft>
                <a:spcPct val="0"/>
              </a:spcAft>
              <a:buClrTx/>
              <a:buSzTx/>
              <a:buFont typeface="Arial" pitchFamily="34" charset="0"/>
              <a:buNone/>
              <a:tabLst/>
              <a:defRPr/>
            </a:pPr>
            <a:r>
              <a:rPr kumimoji="0" lang="en-US" sz="1800" b="0" i="0" u="none" strike="noStrike" kern="1200" cap="none" spc="0" normalizeH="0" baseline="0" noProof="0" dirty="0">
                <a:ln>
                  <a:noFill/>
                </a:ln>
                <a:solidFill>
                  <a:srgbClr val="000000">
                    <a:lumMod val="50000"/>
                    <a:lumOff val="50000"/>
                  </a:srgbClr>
                </a:solidFill>
                <a:effectLst/>
                <a:uLnTx/>
                <a:uFillTx/>
                <a:latin typeface="Tahoma" panose="020B0604030504040204" pitchFamily="34" charset="0"/>
                <a:ea typeface="Tahoma" panose="020B0604030504040204" pitchFamily="34" charset="0"/>
                <a:cs typeface="Tahoma" panose="020B0604030504040204" pitchFamily="34" charset="0"/>
              </a:rPr>
              <a:t>Introduction 		          		Brenda Baloyi</a:t>
            </a:r>
          </a:p>
          <a:p>
            <a:pPr marL="0" marR="0" lvl="0" indent="0" algn="l" defTabSz="914400" rtl="0" eaLnBrk="1" fontAlgn="auto" latinLnBrk="0" hangingPunct="1">
              <a:lnSpc>
                <a:spcPct val="150000"/>
              </a:lnSpc>
              <a:spcBef>
                <a:spcPct val="0"/>
              </a:spcBef>
              <a:spcAft>
                <a:spcPct val="0"/>
              </a:spcAft>
              <a:buClrTx/>
              <a:buSzTx/>
              <a:buFont typeface="Arial" pitchFamily="34" charset="0"/>
              <a:buNone/>
              <a:tabLst/>
              <a:defRPr/>
            </a:pPr>
            <a:r>
              <a:rPr kumimoji="0" lang="en-US" sz="1800" b="0" i="0" u="none" strike="noStrike" kern="1200" cap="none" spc="0" normalizeH="0" baseline="0" noProof="0" dirty="0">
                <a:ln>
                  <a:noFill/>
                </a:ln>
                <a:solidFill>
                  <a:srgbClr val="000000">
                    <a:lumMod val="50000"/>
                    <a:lumOff val="50000"/>
                  </a:srgbClr>
                </a:solidFill>
                <a:effectLst/>
                <a:uLnTx/>
                <a:uFillTx/>
                <a:latin typeface="Tahoma" panose="020B0604030504040204" pitchFamily="34" charset="0"/>
                <a:ea typeface="Tahoma" panose="020B0604030504040204" pitchFamily="34" charset="0"/>
                <a:cs typeface="Tahoma" panose="020B0604030504040204" pitchFamily="34" charset="0"/>
              </a:rPr>
              <a:t>North Corridor overview			</a:t>
            </a:r>
            <a:r>
              <a:rPr lang="en-US" sz="1800" dirty="0">
                <a:solidFill>
                  <a:srgbClr val="000000">
                    <a:lumMod val="50000"/>
                    <a:lumOff val="50000"/>
                  </a:srgbClr>
                </a:solidFill>
                <a:latin typeface="Tahoma" panose="020B0604030504040204" pitchFamily="34" charset="0"/>
                <a:ea typeface="Tahoma" panose="020B0604030504040204" pitchFamily="34" charset="0"/>
              </a:rPr>
              <a:t>Dering Joyce</a:t>
            </a:r>
          </a:p>
          <a:p>
            <a:pPr marL="0" marR="0" lvl="0" indent="0" algn="l" defTabSz="914400" rtl="0" eaLnBrk="1" fontAlgn="auto" latinLnBrk="0" hangingPunct="1">
              <a:lnSpc>
                <a:spcPct val="150000"/>
              </a:lnSpc>
              <a:spcBef>
                <a:spcPct val="0"/>
              </a:spcBef>
              <a:spcAft>
                <a:spcPct val="0"/>
              </a:spcAft>
              <a:buClrTx/>
              <a:buSzTx/>
              <a:buFont typeface="Arial" pitchFamily="34" charset="0"/>
              <a:buNone/>
              <a:tabLst/>
              <a:defRPr/>
            </a:pPr>
            <a:r>
              <a:rPr kumimoji="0" lang="en-US" sz="1800" b="0" i="0" u="none" strike="noStrike" kern="1200" cap="none" spc="0" normalizeH="0" baseline="0" noProof="0" dirty="0">
                <a:ln>
                  <a:noFill/>
                </a:ln>
                <a:solidFill>
                  <a:srgbClr val="000000">
                    <a:lumMod val="50000"/>
                    <a:lumOff val="50000"/>
                  </a:srgbClr>
                </a:solidFill>
                <a:effectLst/>
                <a:uLnTx/>
                <a:uFillTx/>
                <a:latin typeface="Tahoma" panose="020B0604030504040204" pitchFamily="34" charset="0"/>
                <a:ea typeface="Tahoma" panose="020B0604030504040204" pitchFamily="34" charset="0"/>
                <a:cs typeface="Tahoma" panose="020B0604030504040204" pitchFamily="34" charset="0"/>
              </a:rPr>
              <a:t>Scope of work				Lerothodi Moramang</a:t>
            </a:r>
          </a:p>
          <a:p>
            <a:pPr marL="0" marR="0" indent="0" algn="l" defTabSz="914400">
              <a:lnSpc>
                <a:spcPct val="150000"/>
              </a:lnSpc>
              <a:spcBef>
                <a:spcPct val="0"/>
              </a:spcBef>
              <a:spcAft>
                <a:spcPct val="0"/>
              </a:spcAft>
              <a:defRPr/>
            </a:pPr>
            <a:r>
              <a:rPr lang="en-US" sz="1800" dirty="0">
                <a:solidFill>
                  <a:srgbClr val="000000">
                    <a:lumMod val="50000"/>
                    <a:lumOff val="50000"/>
                  </a:srgbClr>
                </a:solidFill>
                <a:latin typeface="Tahoma" panose="020B0604030504040204" pitchFamily="34" charset="0"/>
                <a:ea typeface="Tahoma" panose="020B0604030504040204" pitchFamily="34" charset="0"/>
              </a:rPr>
              <a:t>RFP timelines			 	Brenda Baloyi</a:t>
            </a:r>
            <a:endParaRPr kumimoji="0" lang="en-US" sz="1800" b="0" i="0" u="none" strike="noStrike" kern="1200" cap="none" spc="0" normalizeH="0" baseline="0" noProof="0" dirty="0">
              <a:ln>
                <a:noFill/>
              </a:ln>
              <a:solidFill>
                <a:srgbClr val="000000">
                  <a:lumMod val="50000"/>
                  <a:lumOff val="50000"/>
                </a:srgbClr>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50000"/>
              </a:lnSpc>
              <a:spcBef>
                <a:spcPct val="0"/>
              </a:spcBef>
              <a:spcAft>
                <a:spcPct val="0"/>
              </a:spcAft>
              <a:buClrTx/>
              <a:buSzTx/>
              <a:buFont typeface="Arial" pitchFamily="34" charset="0"/>
              <a:buNone/>
              <a:tabLst/>
              <a:defRPr/>
            </a:pPr>
            <a:r>
              <a:rPr lang="en-US" sz="1800" dirty="0">
                <a:solidFill>
                  <a:srgbClr val="000000">
                    <a:lumMod val="50000"/>
                    <a:lumOff val="50000"/>
                  </a:srgbClr>
                </a:solidFill>
                <a:latin typeface="Tahoma" panose="020B0604030504040204" pitchFamily="34" charset="0"/>
                <a:ea typeface="Tahoma" panose="020B0604030504040204" pitchFamily="34" charset="0"/>
              </a:rPr>
              <a:t>Evaluation Criteria			Brenda Baloyi</a:t>
            </a:r>
          </a:p>
          <a:p>
            <a:pPr marL="0" marR="0" lvl="0" indent="0" algn="l" defTabSz="914400" rtl="0" eaLnBrk="1" fontAlgn="auto" latinLnBrk="0" hangingPunct="1">
              <a:lnSpc>
                <a:spcPct val="150000"/>
              </a:lnSpc>
              <a:spcBef>
                <a:spcPct val="0"/>
              </a:spcBef>
              <a:spcAft>
                <a:spcPct val="0"/>
              </a:spcAft>
              <a:buClrTx/>
              <a:buSzTx/>
              <a:buFont typeface="Arial" pitchFamily="34" charset="0"/>
              <a:buNone/>
              <a:tabLst/>
              <a:defRPr/>
            </a:pPr>
            <a:r>
              <a:rPr kumimoji="0" lang="en-US" sz="1800" b="0" i="0" u="none" strike="noStrike" kern="1200" cap="none" spc="0" normalizeH="0" baseline="0" noProof="0" dirty="0">
                <a:ln>
                  <a:noFill/>
                </a:ln>
                <a:solidFill>
                  <a:srgbClr val="000000">
                    <a:lumMod val="50000"/>
                    <a:lumOff val="50000"/>
                  </a:srgbClr>
                </a:solidFill>
                <a:effectLst/>
                <a:uLnTx/>
                <a:uFillTx/>
                <a:latin typeface="Tahoma" panose="020B0604030504040204" pitchFamily="34" charset="0"/>
                <a:ea typeface="Tahoma" panose="020B0604030504040204" pitchFamily="34" charset="0"/>
                <a:cs typeface="Tahoma" panose="020B0604030504040204" pitchFamily="34" charset="0"/>
              </a:rPr>
              <a:t>Specific Goals				Lindokuhle Qangule</a:t>
            </a:r>
            <a:endParaRPr lang="en-ZA" dirty="0"/>
          </a:p>
        </p:txBody>
      </p:sp>
    </p:spTree>
    <p:extLst>
      <p:ext uri="{BB962C8B-B14F-4D97-AF65-F5344CB8AC3E}">
        <p14:creationId xmlns:p14="http://schemas.microsoft.com/office/powerpoint/2010/main" val="3328566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988B4-1502-48B1-93F6-AB40F3775C94}"/>
              </a:ext>
            </a:extLst>
          </p:cNvPr>
          <p:cNvSpPr>
            <a:spLocks noGrp="1"/>
          </p:cNvSpPr>
          <p:nvPr>
            <p:ph type="title"/>
          </p:nvPr>
        </p:nvSpPr>
        <p:spPr/>
        <p:txBody>
          <a:bodyPr/>
          <a:lstStyle/>
          <a:p>
            <a:r>
              <a:rPr kumimoji="0" lang="en-GB" sz="2800" b="1" i="0" u="none" strike="noStrike" kern="1200" cap="none" spc="0" normalizeH="0" baseline="0" noProof="0" dirty="0">
                <a:ln>
                  <a:noFill/>
                </a:ln>
                <a:solidFill>
                  <a:srgbClr val="000000">
                    <a:lumMod val="50000"/>
                    <a:lumOff val="50000"/>
                  </a:srgbClr>
                </a:solidFill>
                <a:effectLst/>
                <a:uLnTx/>
                <a:uFillTx/>
                <a:latin typeface="Tahoma"/>
                <a:ea typeface="+mj-ea"/>
                <a:cs typeface="+mj-cs"/>
              </a:rPr>
              <a:t>    Ground Rules</a:t>
            </a:r>
            <a:endParaRPr lang="en-ZA" dirty="0"/>
          </a:p>
        </p:txBody>
      </p:sp>
      <p:sp>
        <p:nvSpPr>
          <p:cNvPr id="3" name="Subtitle 3">
            <a:extLst>
              <a:ext uri="{FF2B5EF4-FFF2-40B4-BE49-F238E27FC236}">
                <a16:creationId xmlns:a16="http://schemas.microsoft.com/office/drawing/2014/main" id="{F58D9891-8E85-43D6-982E-D826203494AC}"/>
              </a:ext>
            </a:extLst>
          </p:cNvPr>
          <p:cNvSpPr txBox="1">
            <a:spLocks/>
          </p:cNvSpPr>
          <p:nvPr/>
        </p:nvSpPr>
        <p:spPr>
          <a:xfrm>
            <a:off x="408757" y="1303996"/>
            <a:ext cx="11266408" cy="3811343"/>
          </a:xfrm>
          <a:prstGeom prst="rect">
            <a:avLst/>
          </a:prstGeom>
        </p:spPr>
        <p:txBody>
          <a:bodyPr/>
          <a:lst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marL="285750" indent="-285750">
              <a:lnSpc>
                <a:spcPct val="100000"/>
              </a:lnSpc>
              <a:spcAft>
                <a:spcPts val="0"/>
              </a:spcAft>
              <a:buFont typeface="Wingdings" panose="05000000000000000000" pitchFamily="2" charset="2"/>
              <a:buChar char="§"/>
              <a:defRPr/>
            </a:pPr>
            <a:r>
              <a:rPr lang="en-US" sz="1800" dirty="0">
                <a:solidFill>
                  <a:srgbClr val="000000">
                    <a:lumMod val="50000"/>
                    <a:lumOff val="50000"/>
                  </a:srgbClr>
                </a:solidFill>
                <a:cs typeface="Arial" panose="020B0604020202020204" pitchFamily="34" charset="0"/>
              </a:rPr>
              <a:t>Attendees are to ensure that their phones are on mute </a:t>
            </a:r>
          </a:p>
          <a:p>
            <a:pPr marL="285750" indent="-285750">
              <a:lnSpc>
                <a:spcPct val="100000"/>
              </a:lnSpc>
              <a:spcAft>
                <a:spcPts val="0"/>
              </a:spcAft>
              <a:buFont typeface="Wingdings" panose="05000000000000000000" pitchFamily="2" charset="2"/>
              <a:buChar char="§"/>
              <a:defRPr/>
            </a:pPr>
            <a:r>
              <a:rPr lang="en-US" sz="1800" dirty="0">
                <a:solidFill>
                  <a:srgbClr val="000000">
                    <a:lumMod val="50000"/>
                    <a:lumOff val="50000"/>
                  </a:srgbClr>
                </a:solidFill>
                <a:cs typeface="Arial" panose="020B0604020202020204" pitchFamily="34" charset="0"/>
              </a:rPr>
              <a:t>RFP document will not be issued to bidders via Email</a:t>
            </a:r>
          </a:p>
          <a:p>
            <a:pPr marL="285750" indent="-285750">
              <a:lnSpc>
                <a:spcPct val="100000"/>
              </a:lnSpc>
              <a:spcAft>
                <a:spcPts val="0"/>
              </a:spcAft>
              <a:buFont typeface="Wingdings" panose="05000000000000000000" pitchFamily="2" charset="2"/>
              <a:buChar char="§"/>
              <a:defRPr/>
            </a:pPr>
            <a:r>
              <a:rPr lang="en-US" sz="1800" dirty="0">
                <a:solidFill>
                  <a:srgbClr val="000000">
                    <a:lumMod val="50000"/>
                    <a:lumOff val="50000"/>
                  </a:srgbClr>
                </a:solidFill>
                <a:cs typeface="Arial" panose="020B0604020202020204" pitchFamily="34" charset="0"/>
              </a:rPr>
              <a:t>Late comers will be allowed to join the meeting however  information will not be repeated for their benefit.</a:t>
            </a:r>
          </a:p>
          <a:p>
            <a:pPr marL="285750" indent="-285750">
              <a:lnSpc>
                <a:spcPct val="100000"/>
              </a:lnSpc>
              <a:spcAft>
                <a:spcPts val="0"/>
              </a:spcAft>
              <a:buFont typeface="Wingdings" panose="05000000000000000000" pitchFamily="2" charset="2"/>
              <a:buChar char="§"/>
              <a:defRPr/>
            </a:pPr>
            <a:r>
              <a:rPr lang="en-US" sz="1800" dirty="0">
                <a:solidFill>
                  <a:srgbClr val="000000">
                    <a:lumMod val="50000"/>
                    <a:lumOff val="50000"/>
                  </a:srgbClr>
                </a:solidFill>
                <a:cs typeface="Arial" panose="020B0604020202020204" pitchFamily="34" charset="0"/>
              </a:rPr>
              <a:t>Questions will be allowed by raising a hand after every section of the presentation –Procurement, Technical and Specific Goals </a:t>
            </a:r>
          </a:p>
          <a:p>
            <a:pPr marL="285750" indent="-285750">
              <a:lnSpc>
                <a:spcPct val="100000"/>
              </a:lnSpc>
              <a:spcAft>
                <a:spcPts val="0"/>
              </a:spcAft>
              <a:buFont typeface="Wingdings" panose="05000000000000000000" pitchFamily="2" charset="2"/>
              <a:buChar char="§"/>
              <a:defRPr/>
            </a:pPr>
            <a:r>
              <a:rPr lang="en-US" sz="1800" dirty="0">
                <a:solidFill>
                  <a:srgbClr val="000000">
                    <a:lumMod val="50000"/>
                    <a:lumOff val="50000"/>
                  </a:srgbClr>
                </a:solidFill>
                <a:cs typeface="Arial" panose="020B0604020202020204" pitchFamily="34" charset="0"/>
              </a:rPr>
              <a:t>The presentation will be published on NT e-tender portal.</a:t>
            </a:r>
          </a:p>
          <a:p>
            <a:pPr marL="285750" indent="-285750">
              <a:lnSpc>
                <a:spcPct val="100000"/>
              </a:lnSpc>
              <a:spcAft>
                <a:spcPts val="0"/>
              </a:spcAft>
              <a:buFont typeface="Wingdings" panose="05000000000000000000" pitchFamily="2" charset="2"/>
              <a:buChar char="§"/>
              <a:defRPr/>
            </a:pPr>
            <a:r>
              <a:rPr lang="en-US" sz="1800" dirty="0">
                <a:solidFill>
                  <a:srgbClr val="000000">
                    <a:lumMod val="50000"/>
                    <a:lumOff val="50000"/>
                  </a:srgbClr>
                </a:solidFill>
                <a:cs typeface="Arial" panose="020B0604020202020204" pitchFamily="34" charset="0"/>
              </a:rPr>
              <a:t>Please ensure that you submit the correct documents on the correct folder on TDPS in line with the RFP document.</a:t>
            </a:r>
          </a:p>
          <a:p>
            <a:pPr marL="285750" indent="-285750">
              <a:lnSpc>
                <a:spcPct val="100000"/>
              </a:lnSpc>
              <a:spcAft>
                <a:spcPts val="0"/>
              </a:spcAft>
              <a:buFont typeface="Wingdings" panose="05000000000000000000" pitchFamily="2" charset="2"/>
              <a:buChar char="§"/>
              <a:defRPr/>
            </a:pPr>
            <a:r>
              <a:rPr lang="en-US" sz="1800" dirty="0">
                <a:solidFill>
                  <a:srgbClr val="000000">
                    <a:lumMod val="50000"/>
                    <a:lumOff val="50000"/>
                  </a:srgbClr>
                </a:solidFill>
                <a:cs typeface="Arial" panose="020B0604020202020204" pitchFamily="34" charset="0"/>
              </a:rPr>
              <a:t>Attendees are required to remain for the entire briefing session as important information pertaining to the RFP will be presented.</a:t>
            </a:r>
            <a:endParaRPr lang="en-ZA" sz="1800" dirty="0">
              <a:solidFill>
                <a:srgbClr val="000000">
                  <a:lumMod val="50000"/>
                  <a:lumOff val="50000"/>
                </a:srgbClr>
              </a:solidFill>
              <a:cs typeface="Arial" panose="020B0604020202020204" pitchFamily="34" charset="0"/>
            </a:endParaRPr>
          </a:p>
        </p:txBody>
      </p:sp>
    </p:spTree>
    <p:extLst>
      <p:ext uri="{BB962C8B-B14F-4D97-AF65-F5344CB8AC3E}">
        <p14:creationId xmlns:p14="http://schemas.microsoft.com/office/powerpoint/2010/main" val="3651609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E46A7-05DB-41A6-8316-9A884B4D98BE}"/>
              </a:ext>
            </a:extLst>
          </p:cNvPr>
          <p:cNvSpPr>
            <a:spLocks noGrp="1"/>
          </p:cNvSpPr>
          <p:nvPr>
            <p:ph type="title"/>
          </p:nvPr>
        </p:nvSpPr>
        <p:spPr/>
        <p:txBody>
          <a:bodyPr/>
          <a:lstStyle/>
          <a:p>
            <a:r>
              <a:rPr lang="en-ZA" b="0" dirty="0">
                <a:latin typeface="+mn-lt"/>
              </a:rPr>
              <a:t>     </a:t>
            </a:r>
            <a:br>
              <a:rPr lang="en-ZA" b="0" dirty="0">
                <a:latin typeface="+mn-lt"/>
              </a:rPr>
            </a:br>
            <a:r>
              <a:rPr lang="en-ZA" b="0" dirty="0">
                <a:latin typeface="+mn-lt"/>
              </a:rPr>
              <a:t>	RFP Timelines</a:t>
            </a:r>
          </a:p>
        </p:txBody>
      </p:sp>
      <p:sp>
        <p:nvSpPr>
          <p:cNvPr id="3" name="Subtitle 2">
            <a:extLst>
              <a:ext uri="{FF2B5EF4-FFF2-40B4-BE49-F238E27FC236}">
                <a16:creationId xmlns:a16="http://schemas.microsoft.com/office/drawing/2014/main" id="{9CF53E59-B000-4AFE-A185-F1B95D55DC86}"/>
              </a:ext>
            </a:extLst>
          </p:cNvPr>
          <p:cNvSpPr txBox="1">
            <a:spLocks/>
          </p:cNvSpPr>
          <p:nvPr/>
        </p:nvSpPr>
        <p:spPr>
          <a:xfrm>
            <a:off x="514554" y="849086"/>
            <a:ext cx="11263463" cy="6221185"/>
          </a:xfrm>
          <a:prstGeom prst="rect">
            <a:avLst/>
          </a:prstGeom>
        </p:spPr>
        <p:txBody>
          <a:bodyPr/>
          <a:lst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a:lnSpc>
                <a:spcPct val="100000"/>
              </a:lnSpc>
              <a:spcAft>
                <a:spcPts val="0"/>
              </a:spcAft>
            </a:pPr>
            <a:r>
              <a:rPr lang="en-US" sz="1800" b="1" dirty="0">
                <a:solidFill>
                  <a:schemeClr val="tx1"/>
                </a:solidFill>
                <a:cs typeface="Arial" panose="020B0604020202020204" pitchFamily="34" charset="0"/>
              </a:rPr>
              <a:t>Timelines</a:t>
            </a:r>
          </a:p>
          <a:p>
            <a:pPr>
              <a:lnSpc>
                <a:spcPct val="100000"/>
              </a:lnSpc>
              <a:spcAft>
                <a:spcPts val="0"/>
              </a:spcAft>
            </a:pPr>
            <a:r>
              <a:rPr lang="en-US" sz="1800" dirty="0">
                <a:solidFill>
                  <a:srgbClr val="000000">
                    <a:lumMod val="50000"/>
                    <a:lumOff val="50000"/>
                  </a:srgbClr>
                </a:solidFill>
                <a:cs typeface="Arial" panose="020B0604020202020204" pitchFamily="34" charset="0"/>
              </a:rPr>
              <a:t>ISSUE DATE:			14 August 2026</a:t>
            </a:r>
          </a:p>
          <a:p>
            <a:pPr>
              <a:lnSpc>
                <a:spcPct val="100000"/>
              </a:lnSpc>
              <a:spcAft>
                <a:spcPts val="0"/>
              </a:spcAft>
            </a:pPr>
            <a:r>
              <a:rPr lang="en-US" sz="1800" dirty="0">
                <a:solidFill>
                  <a:srgbClr val="000000">
                    <a:lumMod val="50000"/>
                    <a:lumOff val="50000"/>
                  </a:srgbClr>
                </a:solidFill>
                <a:cs typeface="Arial" panose="020B0604020202020204" pitchFamily="34" charset="0"/>
              </a:rPr>
              <a:t>Briefing Session:		24 August 2026 10:00 AM</a:t>
            </a:r>
          </a:p>
          <a:p>
            <a:pPr>
              <a:lnSpc>
                <a:spcPct val="100000"/>
              </a:lnSpc>
              <a:spcAft>
                <a:spcPts val="0"/>
              </a:spcAft>
            </a:pPr>
            <a:r>
              <a:rPr lang="en-US" sz="1800" dirty="0">
                <a:solidFill>
                  <a:srgbClr val="000000">
                    <a:lumMod val="50000"/>
                    <a:lumOff val="50000"/>
                  </a:srgbClr>
                </a:solidFill>
                <a:cs typeface="Arial" panose="020B0604020202020204" pitchFamily="34" charset="0"/>
              </a:rPr>
              <a:t>Clarification deadline 		03 September 2026 12:00 PM ( Page 10 of the RFP document)</a:t>
            </a:r>
          </a:p>
          <a:p>
            <a:pPr>
              <a:lnSpc>
                <a:spcPct val="100000"/>
              </a:lnSpc>
              <a:spcAft>
                <a:spcPts val="0"/>
              </a:spcAft>
            </a:pPr>
            <a:r>
              <a:rPr lang="en-US" sz="1800" dirty="0">
                <a:solidFill>
                  <a:srgbClr val="000000">
                    <a:lumMod val="50000"/>
                    <a:lumOff val="50000"/>
                  </a:srgbClr>
                </a:solidFill>
                <a:cs typeface="Arial" panose="020B0604020202020204" pitchFamily="34" charset="0"/>
              </a:rPr>
              <a:t>Closing Date:			15 September 2026</a:t>
            </a:r>
          </a:p>
          <a:p>
            <a:pPr>
              <a:lnSpc>
                <a:spcPct val="100000"/>
              </a:lnSpc>
              <a:spcAft>
                <a:spcPts val="0"/>
              </a:spcAft>
            </a:pPr>
            <a:r>
              <a:rPr lang="en-US" sz="1800" dirty="0">
                <a:solidFill>
                  <a:srgbClr val="000000">
                    <a:lumMod val="50000"/>
                    <a:lumOff val="50000"/>
                  </a:srgbClr>
                </a:solidFill>
                <a:cs typeface="Arial" panose="020B0604020202020204" pitchFamily="34" charset="0"/>
              </a:rPr>
              <a:t>Closing Time:			13:00 PM</a:t>
            </a:r>
          </a:p>
          <a:p>
            <a:pPr>
              <a:lnSpc>
                <a:spcPct val="100000"/>
              </a:lnSpc>
              <a:spcAft>
                <a:spcPts val="0"/>
              </a:spcAft>
            </a:pPr>
            <a:r>
              <a:rPr lang="en-US" sz="1800" dirty="0">
                <a:solidFill>
                  <a:srgbClr val="000000">
                    <a:lumMod val="50000"/>
                    <a:lumOff val="50000"/>
                  </a:srgbClr>
                </a:solidFill>
                <a:cs typeface="Arial" panose="020B0604020202020204" pitchFamily="34" charset="0"/>
              </a:rPr>
              <a:t>Closing address		 Via electronic Transnet Digital Procurement System</a:t>
            </a:r>
          </a:p>
          <a:p>
            <a:pPr>
              <a:lnSpc>
                <a:spcPct val="100000"/>
              </a:lnSpc>
              <a:spcAft>
                <a:spcPts val="0"/>
              </a:spcAft>
            </a:pPr>
            <a:r>
              <a:rPr lang="en-US" sz="1800" dirty="0">
                <a:solidFill>
                  <a:srgbClr val="000000">
                    <a:lumMod val="50000"/>
                    <a:lumOff val="50000"/>
                  </a:srgbClr>
                </a:solidFill>
                <a:cs typeface="Arial" panose="020B0604020202020204" pitchFamily="34" charset="0"/>
              </a:rPr>
              <a:t>Bid Validity Period:		25 May 2027</a:t>
            </a:r>
          </a:p>
          <a:p>
            <a:pPr marL="285750" indent="-285750" algn="just">
              <a:lnSpc>
                <a:spcPct val="100000"/>
              </a:lnSpc>
              <a:spcAft>
                <a:spcPts val="0"/>
              </a:spcAft>
              <a:buFont typeface="Arial" panose="020B0604020202020204" pitchFamily="34" charset="0"/>
              <a:buChar char="•"/>
            </a:pPr>
            <a:r>
              <a:rPr lang="en-US" sz="1800" dirty="0">
                <a:solidFill>
                  <a:srgbClr val="000000">
                    <a:lumMod val="50000"/>
                    <a:lumOff val="50000"/>
                  </a:srgbClr>
                </a:solidFill>
                <a:cs typeface="Arial" panose="020B0604020202020204" pitchFamily="34" charset="0"/>
              </a:rPr>
              <a:t>Each company must register its profile using its company details and use the corresponding registered profile to log an intent to bid as well as submitting any bid. </a:t>
            </a:r>
          </a:p>
          <a:p>
            <a:pPr marL="285750" indent="-285750" algn="just">
              <a:lnSpc>
                <a:spcPct val="100000"/>
              </a:lnSpc>
              <a:spcAft>
                <a:spcPts val="0"/>
              </a:spcAft>
              <a:buFont typeface="Arial" panose="020B0604020202020204" pitchFamily="34" charset="0"/>
              <a:buChar char="•"/>
            </a:pPr>
            <a:r>
              <a:rPr lang="en-US" sz="1800" dirty="0">
                <a:solidFill>
                  <a:srgbClr val="000000">
                    <a:lumMod val="50000"/>
                    <a:lumOff val="50000"/>
                  </a:srgbClr>
                </a:solidFill>
                <a:cs typeface="Arial" panose="020B0604020202020204" pitchFamily="34" charset="0"/>
              </a:rPr>
              <a:t>Bidders must ensure that bids are uploaded timeously onto the system. Generally, if a bid is late, it will not be accepted for consideration.</a:t>
            </a:r>
          </a:p>
          <a:p>
            <a:pPr>
              <a:lnSpc>
                <a:spcPct val="100000"/>
              </a:lnSpc>
              <a:spcAft>
                <a:spcPts val="0"/>
              </a:spcAft>
            </a:pPr>
            <a:endParaRPr lang="en-US" sz="1800" b="1" u="sng" dirty="0">
              <a:solidFill>
                <a:srgbClr val="000000">
                  <a:lumMod val="50000"/>
                  <a:lumOff val="50000"/>
                </a:srgbClr>
              </a:solidFill>
              <a:cs typeface="Arial" panose="020B0604020202020204" pitchFamily="34" charset="0"/>
            </a:endParaRPr>
          </a:p>
          <a:p>
            <a:pPr>
              <a:spcAft>
                <a:spcPts val="0"/>
              </a:spcAft>
            </a:pPr>
            <a:r>
              <a:rPr lang="en-US" sz="1100" dirty="0">
                <a:solidFill>
                  <a:schemeClr val="tx1"/>
                </a:solidFill>
              </a:rPr>
              <a:t>	</a:t>
            </a:r>
          </a:p>
          <a:p>
            <a:endParaRPr lang="en-ZA" dirty="0">
              <a:solidFill>
                <a:schemeClr val="tx1"/>
              </a:solidFill>
            </a:endParaRPr>
          </a:p>
        </p:txBody>
      </p:sp>
    </p:spTree>
    <p:extLst>
      <p:ext uri="{BB962C8B-B14F-4D97-AF65-F5344CB8AC3E}">
        <p14:creationId xmlns:p14="http://schemas.microsoft.com/office/powerpoint/2010/main" val="1979595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C69BD-FF74-4FFD-B02F-CEEBD38B9DA1}"/>
              </a:ext>
            </a:extLst>
          </p:cNvPr>
          <p:cNvSpPr>
            <a:spLocks noGrp="1"/>
          </p:cNvSpPr>
          <p:nvPr>
            <p:ph type="title"/>
          </p:nvPr>
        </p:nvSpPr>
        <p:spPr>
          <a:xfrm>
            <a:off x="752475" y="252792"/>
            <a:ext cx="10457775" cy="720105"/>
          </a:xfrm>
        </p:spPr>
        <p:txBody>
          <a:bodyPr/>
          <a:lstStyle/>
          <a:p>
            <a:r>
              <a:rPr lang="en-US"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Evaluation Methodology </a:t>
            </a:r>
            <a:br>
              <a:rPr lang="en-US"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br>
            <a:endParaRPr lang="en-US" dirty="0"/>
          </a:p>
        </p:txBody>
      </p:sp>
      <p:pic>
        <p:nvPicPr>
          <p:cNvPr id="4" name="Picture 3">
            <a:extLst>
              <a:ext uri="{FF2B5EF4-FFF2-40B4-BE49-F238E27FC236}">
                <a16:creationId xmlns:a16="http://schemas.microsoft.com/office/drawing/2014/main" id="{274CFF72-E118-4C25-4101-9DC96E691395}"/>
              </a:ext>
            </a:extLst>
          </p:cNvPr>
          <p:cNvPicPr>
            <a:picLocks noChangeAspect="1"/>
          </p:cNvPicPr>
          <p:nvPr/>
        </p:nvPicPr>
        <p:blipFill>
          <a:blip r:embed="rId2"/>
          <a:stretch>
            <a:fillRect/>
          </a:stretch>
        </p:blipFill>
        <p:spPr>
          <a:xfrm>
            <a:off x="981750" y="821408"/>
            <a:ext cx="8602275" cy="5553850"/>
          </a:xfrm>
          <a:prstGeom prst="rect">
            <a:avLst/>
          </a:prstGeom>
        </p:spPr>
      </p:pic>
    </p:spTree>
    <p:extLst>
      <p:ext uri="{BB962C8B-B14F-4D97-AF65-F5344CB8AC3E}">
        <p14:creationId xmlns:p14="http://schemas.microsoft.com/office/powerpoint/2010/main" val="3297875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ubtitle 19">
            <a:extLst>
              <a:ext uri="{FF2B5EF4-FFF2-40B4-BE49-F238E27FC236}">
                <a16:creationId xmlns:a16="http://schemas.microsoft.com/office/drawing/2014/main" id="{5742A685-F6F4-B863-53D0-2CA3E8BAE011}"/>
              </a:ext>
            </a:extLst>
          </p:cNvPr>
          <p:cNvSpPr>
            <a:spLocks noGrp="1"/>
          </p:cNvSpPr>
          <p:nvPr>
            <p:ph type="subTitle" idx="1"/>
          </p:nvPr>
        </p:nvSpPr>
        <p:spPr>
          <a:xfrm>
            <a:off x="152400" y="321732"/>
            <a:ext cx="11604171" cy="5801481"/>
          </a:xfrm>
        </p:spPr>
        <p:txBody>
          <a:bodyPr/>
          <a:lstStyle/>
          <a:p>
            <a:pPr lvl="1"/>
            <a:r>
              <a:rPr lang="en-GB" b="1" dirty="0"/>
              <a:t>STEP ONE: Test for Administrative and Substantive Responsiveness </a:t>
            </a:r>
            <a:endParaRPr lang="en-ZA" b="1" dirty="0"/>
          </a:p>
        </p:txBody>
      </p:sp>
      <p:pic>
        <p:nvPicPr>
          <p:cNvPr id="4" name="Picture 3">
            <a:extLst>
              <a:ext uri="{FF2B5EF4-FFF2-40B4-BE49-F238E27FC236}">
                <a16:creationId xmlns:a16="http://schemas.microsoft.com/office/drawing/2014/main" id="{41391924-39D9-438D-EF8D-1CBF5783BD7E}"/>
              </a:ext>
            </a:extLst>
          </p:cNvPr>
          <p:cNvPicPr>
            <a:picLocks noChangeAspect="1"/>
          </p:cNvPicPr>
          <p:nvPr/>
        </p:nvPicPr>
        <p:blipFill>
          <a:blip r:embed="rId3"/>
          <a:stretch>
            <a:fillRect/>
          </a:stretch>
        </p:blipFill>
        <p:spPr>
          <a:xfrm>
            <a:off x="5991210" y="3390894"/>
            <a:ext cx="209579" cy="76211"/>
          </a:xfrm>
          <a:prstGeom prst="rect">
            <a:avLst/>
          </a:prstGeom>
        </p:spPr>
      </p:pic>
      <p:pic>
        <p:nvPicPr>
          <p:cNvPr id="6" name="Picture 5">
            <a:extLst>
              <a:ext uri="{FF2B5EF4-FFF2-40B4-BE49-F238E27FC236}">
                <a16:creationId xmlns:a16="http://schemas.microsoft.com/office/drawing/2014/main" id="{27090D2E-33BF-5ABA-A618-9D2F57DE16B7}"/>
              </a:ext>
            </a:extLst>
          </p:cNvPr>
          <p:cNvPicPr>
            <a:picLocks noChangeAspect="1"/>
          </p:cNvPicPr>
          <p:nvPr/>
        </p:nvPicPr>
        <p:blipFill>
          <a:blip r:embed="rId3"/>
          <a:stretch>
            <a:fillRect/>
          </a:stretch>
        </p:blipFill>
        <p:spPr>
          <a:xfrm>
            <a:off x="5991210" y="3390894"/>
            <a:ext cx="209579" cy="76211"/>
          </a:xfrm>
          <a:prstGeom prst="rect">
            <a:avLst/>
          </a:prstGeom>
        </p:spPr>
      </p:pic>
      <p:graphicFrame>
        <p:nvGraphicFramePr>
          <p:cNvPr id="9" name="Table 8">
            <a:extLst>
              <a:ext uri="{FF2B5EF4-FFF2-40B4-BE49-F238E27FC236}">
                <a16:creationId xmlns:a16="http://schemas.microsoft.com/office/drawing/2014/main" id="{069C7638-FD9A-5846-AF45-794186F26498}"/>
              </a:ext>
            </a:extLst>
          </p:cNvPr>
          <p:cNvGraphicFramePr>
            <a:graphicFrameLocks noGrp="1"/>
          </p:cNvGraphicFramePr>
          <p:nvPr>
            <p:extLst>
              <p:ext uri="{D42A27DB-BD31-4B8C-83A1-F6EECF244321}">
                <p14:modId xmlns:p14="http://schemas.microsoft.com/office/powerpoint/2010/main" val="4050057572"/>
              </p:ext>
            </p:extLst>
          </p:nvPr>
        </p:nvGraphicFramePr>
        <p:xfrm>
          <a:off x="1134533" y="948268"/>
          <a:ext cx="9313334" cy="5280419"/>
        </p:xfrm>
        <a:graphic>
          <a:graphicData uri="http://schemas.openxmlformats.org/drawingml/2006/table">
            <a:tbl>
              <a:tblPr firstRow="1" firstCol="1" bandRow="1"/>
              <a:tblGrid>
                <a:gridCol w="6755625">
                  <a:extLst>
                    <a:ext uri="{9D8B030D-6E8A-4147-A177-3AD203B41FA5}">
                      <a16:colId xmlns:a16="http://schemas.microsoft.com/office/drawing/2014/main" val="1211026726"/>
                    </a:ext>
                  </a:extLst>
                </a:gridCol>
                <a:gridCol w="2557709">
                  <a:extLst>
                    <a:ext uri="{9D8B030D-6E8A-4147-A177-3AD203B41FA5}">
                      <a16:colId xmlns:a16="http://schemas.microsoft.com/office/drawing/2014/main" val="4143719681"/>
                    </a:ext>
                  </a:extLst>
                </a:gridCol>
              </a:tblGrid>
              <a:tr h="280699">
                <a:tc>
                  <a:txBody>
                    <a:bodyPr/>
                    <a:lstStyle/>
                    <a:p>
                      <a:pPr marL="0" marR="0" algn="ctr">
                        <a:lnSpc>
                          <a:spcPct val="150000"/>
                        </a:lnSpc>
                        <a:spcBef>
                          <a:spcPts val="600"/>
                        </a:spcBef>
                        <a:buNone/>
                      </a:pPr>
                      <a:r>
                        <a:rPr lang="en-GB" sz="16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Administrative responsiveness check</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50000"/>
                        </a:lnSpc>
                        <a:spcBef>
                          <a:spcPts val="600"/>
                        </a:spcBef>
                        <a:buNone/>
                      </a:pPr>
                      <a:r>
                        <a:rPr lang="en-GB" sz="1600" b="1">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RFP Reference</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205089701"/>
                  </a:ext>
                </a:extLst>
              </a:tr>
              <a:tr h="280699">
                <a:tc>
                  <a:txBody>
                    <a:bodyPr/>
                    <a:lstStyle/>
                    <a:p>
                      <a:pPr marL="342900" marR="0" lvl="0" indent="-342900" algn="just">
                        <a:lnSpc>
                          <a:spcPct val="150000"/>
                        </a:lnSpc>
                        <a:spcBef>
                          <a:spcPts val="600"/>
                        </a:spcBef>
                        <a:spcAft>
                          <a:spcPts val="300"/>
                        </a:spcAft>
                        <a:buFont typeface="Symbol" panose="05050102010706020507" pitchFamily="18" charset="2"/>
                        <a:buChar char=""/>
                      </a:pPr>
                      <a:r>
                        <a:rPr lang="en-GB" sz="1600" dirty="0">
                          <a:effectLst/>
                          <a:latin typeface="Tahoma" panose="020B0604030504040204" pitchFamily="34" charset="0"/>
                          <a:ea typeface="Times New Roman" panose="02020603050405020304" pitchFamily="18" charset="0"/>
                          <a:cs typeface="Times New Roman" panose="02020603050405020304" pitchFamily="18" charset="0"/>
                        </a:rPr>
                        <a:t>Whether the Bid has been lodged on time</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just">
                        <a:lnSpc>
                          <a:spcPct val="150000"/>
                        </a:lnSpc>
                        <a:spcBef>
                          <a:spcPts val="600"/>
                        </a:spcBef>
                        <a:spcAft>
                          <a:spcPts val="300"/>
                        </a:spcAft>
                        <a:buNone/>
                      </a:pPr>
                      <a:r>
                        <a:rPr lang="en-GB" sz="1600" i="1">
                          <a:effectLst/>
                          <a:latin typeface="Tahoma" panose="020B0604030504040204" pitchFamily="34" charset="0"/>
                          <a:ea typeface="Times New Roman" panose="02020603050405020304" pitchFamily="18" charset="0"/>
                          <a:cs typeface="Times New Roman" panose="02020603050405020304" pitchFamily="18" charset="0"/>
                        </a:rPr>
                        <a:t>Section 1 paragraph 3</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63012301"/>
                  </a:ext>
                </a:extLst>
              </a:tr>
              <a:tr h="605507">
                <a:tc>
                  <a:txBody>
                    <a:bodyPr/>
                    <a:lstStyle/>
                    <a:p>
                      <a:pPr marL="342900" marR="0" lvl="0" indent="-342900" algn="just">
                        <a:lnSpc>
                          <a:spcPct val="150000"/>
                        </a:lnSpc>
                        <a:spcBef>
                          <a:spcPts val="600"/>
                        </a:spcBef>
                        <a:spcAft>
                          <a:spcPts val="300"/>
                        </a:spcAft>
                        <a:buFont typeface="Symbol" panose="05050102010706020507" pitchFamily="18" charset="2"/>
                        <a:buChar char=""/>
                      </a:pPr>
                      <a:r>
                        <a:rPr lang="en-GB" sz="1600" dirty="0">
                          <a:effectLst/>
                          <a:latin typeface="Tahoma" panose="020B0604030504040204" pitchFamily="34" charset="0"/>
                          <a:ea typeface="Times New Roman" panose="02020603050405020304" pitchFamily="18" charset="0"/>
                          <a:cs typeface="Times New Roman" panose="02020603050405020304" pitchFamily="18" charset="0"/>
                        </a:rPr>
                        <a:t>Whether all Returnable Documents and/or schedules [where applicable] were completed and returned by the closing date and time</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600"/>
                        </a:spcBef>
                        <a:spcAft>
                          <a:spcPts val="300"/>
                        </a:spcAft>
                        <a:buNone/>
                      </a:pPr>
                      <a:r>
                        <a:rPr lang="en-GB" sz="1600" i="1">
                          <a:effectLst/>
                          <a:latin typeface="Tahoma" panose="020B0604030504040204" pitchFamily="34" charset="0"/>
                          <a:ea typeface="Times New Roman" panose="02020603050405020304" pitchFamily="18" charset="0"/>
                          <a:cs typeface="Times New Roman" panose="02020603050405020304" pitchFamily="18" charset="0"/>
                        </a:rPr>
                        <a:t>Section 5</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9824913"/>
                  </a:ext>
                </a:extLst>
              </a:tr>
              <a:tr h="280699">
                <a:tc>
                  <a:txBody>
                    <a:bodyPr/>
                    <a:lstStyle/>
                    <a:p>
                      <a:pPr marL="342900" marR="0" lvl="0" indent="-342900" algn="just">
                        <a:lnSpc>
                          <a:spcPct val="150000"/>
                        </a:lnSpc>
                        <a:spcBef>
                          <a:spcPts val="600"/>
                        </a:spcBef>
                        <a:spcAft>
                          <a:spcPts val="300"/>
                        </a:spcAft>
                        <a:buFont typeface="Symbol" panose="05050102010706020507" pitchFamily="18" charset="2"/>
                        <a:buChar char=""/>
                      </a:pPr>
                      <a:r>
                        <a:rPr lang="en-GB" sz="1600" dirty="0">
                          <a:effectLst/>
                          <a:latin typeface="Tahoma" panose="020B0604030504040204" pitchFamily="34" charset="0"/>
                          <a:ea typeface="Times New Roman" panose="02020603050405020304" pitchFamily="18" charset="0"/>
                          <a:cs typeface="Times New Roman" panose="02020603050405020304" pitchFamily="18" charset="0"/>
                        </a:rPr>
                        <a:t>Verify the validity of all returnable documents</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600"/>
                        </a:spcBef>
                        <a:spcAft>
                          <a:spcPts val="300"/>
                        </a:spcAft>
                        <a:buNone/>
                      </a:pPr>
                      <a:r>
                        <a:rPr lang="en-GB" sz="1600" i="1">
                          <a:effectLst/>
                          <a:latin typeface="Tahoma" panose="020B0604030504040204" pitchFamily="34" charset="0"/>
                          <a:ea typeface="Times New Roman" panose="02020603050405020304" pitchFamily="18" charset="0"/>
                          <a:cs typeface="Times New Roman" panose="02020603050405020304" pitchFamily="18" charset="0"/>
                        </a:rPr>
                        <a:t>Section 5</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98330940"/>
                  </a:ext>
                </a:extLst>
              </a:tr>
              <a:tr h="605507">
                <a:tc>
                  <a:txBody>
                    <a:bodyPr/>
                    <a:lstStyle/>
                    <a:p>
                      <a:pPr marL="342900" marR="0" lvl="0" indent="-342900" algn="just">
                        <a:lnSpc>
                          <a:spcPct val="150000"/>
                        </a:lnSpc>
                        <a:spcBef>
                          <a:spcPts val="600"/>
                        </a:spcBef>
                        <a:spcAft>
                          <a:spcPts val="300"/>
                        </a:spcAft>
                        <a:buFont typeface="Symbol" panose="05050102010706020507" pitchFamily="18" charset="2"/>
                        <a:buChar char=""/>
                      </a:pPr>
                      <a:r>
                        <a:rPr lang="en-GB" sz="1600" dirty="0">
                          <a:effectLst/>
                          <a:latin typeface="Tahoma" panose="020B0604030504040204" pitchFamily="34" charset="0"/>
                          <a:ea typeface="Times New Roman" panose="02020603050405020304" pitchFamily="18" charset="0"/>
                          <a:cs typeface="Tahoma" panose="020B0604030504040204" pitchFamily="34" charset="0"/>
                        </a:rPr>
                        <a:t>Verify if the Bid document has been duly signed by the authorised respondent</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600"/>
                        </a:spcBef>
                        <a:spcAft>
                          <a:spcPts val="300"/>
                        </a:spcAft>
                        <a:buNone/>
                      </a:pPr>
                      <a:r>
                        <a:rPr lang="en-GB" sz="1600" i="1">
                          <a:effectLst/>
                          <a:latin typeface="Tahoma" panose="020B0604030504040204" pitchFamily="34" charset="0"/>
                          <a:ea typeface="Times New Roman" panose="02020603050405020304" pitchFamily="18" charset="0"/>
                          <a:cs typeface="Tahoma" panose="020B0604030504040204" pitchFamily="34" charset="0"/>
                        </a:rPr>
                        <a:t>All sections</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66615739"/>
                  </a:ext>
                </a:extLst>
              </a:tr>
              <a:tr h="605507">
                <a:tc>
                  <a:txBody>
                    <a:bodyPr/>
                    <a:lstStyle/>
                    <a:p>
                      <a:pPr marL="342900" marR="0" lvl="0" indent="-342900" algn="just">
                        <a:lnSpc>
                          <a:spcPct val="150000"/>
                        </a:lnSpc>
                        <a:spcBef>
                          <a:spcPts val="600"/>
                        </a:spcBef>
                        <a:spcAft>
                          <a:spcPts val="300"/>
                        </a:spcAft>
                        <a:buFont typeface="Symbol" panose="05050102010706020507" pitchFamily="18" charset="2"/>
                        <a:buChar char=""/>
                      </a:pPr>
                      <a:r>
                        <a:rPr lang="en-GB" sz="1600" dirty="0">
                          <a:effectLst/>
                          <a:latin typeface="Tahoma" panose="020B0604030504040204" pitchFamily="34" charset="0"/>
                          <a:ea typeface="Times New Roman" panose="02020603050405020304" pitchFamily="18" charset="0"/>
                          <a:cs typeface="Tahoma" panose="020B0604030504040204" pitchFamily="34" charset="0"/>
                        </a:rPr>
                        <a:t>Whether any general and legislation qualification criteria set by Transnet, have been met</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600"/>
                        </a:spcBef>
                        <a:spcAft>
                          <a:spcPts val="300"/>
                        </a:spcAft>
                        <a:buNone/>
                      </a:pPr>
                      <a:r>
                        <a:rPr lang="en-GB" sz="1600" i="1" dirty="0">
                          <a:effectLst/>
                          <a:latin typeface="Tahoma" panose="020B0604030504040204" pitchFamily="34" charset="0"/>
                          <a:ea typeface="Times New Roman" panose="02020603050405020304" pitchFamily="18" charset="0"/>
                          <a:cs typeface="Tahoma" panose="020B0604030504040204" pitchFamily="34" charset="0"/>
                        </a:rPr>
                        <a:t>All sections</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07303777"/>
                  </a:ext>
                </a:extLst>
              </a:tr>
              <a:tr h="280699">
                <a:tc>
                  <a:txBody>
                    <a:bodyPr/>
                    <a:lstStyle/>
                    <a:p>
                      <a:pPr marL="342900" marR="0" lvl="0" indent="-342900" algn="just">
                        <a:lnSpc>
                          <a:spcPct val="150000"/>
                        </a:lnSpc>
                        <a:spcBef>
                          <a:spcPts val="600"/>
                        </a:spcBef>
                        <a:spcAft>
                          <a:spcPts val="300"/>
                        </a:spcAft>
                        <a:buFont typeface="Symbol" panose="05050102010706020507" pitchFamily="18" charset="2"/>
                        <a:buChar char=""/>
                      </a:pPr>
                      <a:r>
                        <a:rPr lang="en-GB" sz="1600">
                          <a:effectLst/>
                          <a:latin typeface="Tahoma" panose="020B0604030504040204" pitchFamily="34" charset="0"/>
                          <a:ea typeface="Times New Roman" panose="02020603050405020304" pitchFamily="18" charset="0"/>
                          <a:cs typeface="Tahoma" panose="020B0604030504040204" pitchFamily="34" charset="0"/>
                        </a:rPr>
                        <a:t>Whether the Bid contains a priced offer</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600"/>
                        </a:spcBef>
                        <a:spcAft>
                          <a:spcPts val="300"/>
                        </a:spcAft>
                        <a:buNone/>
                      </a:pPr>
                      <a:r>
                        <a:rPr lang="en-GB" sz="1600" i="1" dirty="0">
                          <a:effectLst/>
                          <a:latin typeface="Tahoma" panose="020B0604030504040204" pitchFamily="34" charset="0"/>
                          <a:ea typeface="Times New Roman" panose="02020603050405020304" pitchFamily="18" charset="0"/>
                          <a:cs typeface="Tahoma" panose="020B0604030504040204" pitchFamily="34" charset="0"/>
                        </a:rPr>
                        <a:t>Section 4 – Annexure B</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5050471"/>
                  </a:ext>
                </a:extLst>
              </a:tr>
              <a:tr h="605507">
                <a:tc>
                  <a:txBody>
                    <a:bodyPr/>
                    <a:lstStyle/>
                    <a:p>
                      <a:pPr marL="342900" marR="0" lvl="0" indent="-342900" algn="just">
                        <a:lnSpc>
                          <a:spcPct val="150000"/>
                        </a:lnSpc>
                        <a:spcBef>
                          <a:spcPts val="300"/>
                        </a:spcBef>
                        <a:buFont typeface="Symbol" panose="05050102010706020507" pitchFamily="18" charset="2"/>
                        <a:buChar char=""/>
                      </a:pPr>
                      <a:r>
                        <a:rPr lang="en-GB" sz="1600">
                          <a:effectLst/>
                          <a:latin typeface="Tahoma" panose="020B0604030504040204" pitchFamily="34" charset="0"/>
                          <a:ea typeface="Times New Roman" panose="02020603050405020304" pitchFamily="18" charset="0"/>
                          <a:cs typeface="Tahoma" panose="020B0604030504040204" pitchFamily="34" charset="0"/>
                        </a:rPr>
                        <a:t>Whether the Bid materially complies with the scope and/or specification given</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600"/>
                        </a:spcBef>
                        <a:spcAft>
                          <a:spcPts val="300"/>
                        </a:spcAft>
                        <a:buNone/>
                      </a:pPr>
                      <a:r>
                        <a:rPr lang="en-GB" sz="1600" i="1" dirty="0">
                          <a:effectLst/>
                          <a:latin typeface="Tahoma" panose="020B0604030504040204" pitchFamily="34" charset="0"/>
                          <a:ea typeface="Times New Roman" panose="02020603050405020304" pitchFamily="18" charset="0"/>
                          <a:cs typeface="Tahoma" panose="020B0604030504040204" pitchFamily="34" charset="0"/>
                        </a:rPr>
                        <a:t>All Sections</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02235852"/>
                  </a:ext>
                </a:extLst>
              </a:tr>
              <a:tr h="430071">
                <a:tc>
                  <a:txBody>
                    <a:bodyPr/>
                    <a:lstStyle/>
                    <a:p>
                      <a:pPr marL="0" marR="0" algn="ctr">
                        <a:lnSpc>
                          <a:spcPct val="150000"/>
                        </a:lnSpc>
                        <a:spcBef>
                          <a:spcPts val="600"/>
                        </a:spcBef>
                        <a:buNone/>
                      </a:pPr>
                      <a:r>
                        <a:rPr lang="en-GB" sz="1600" b="1">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Check for substantive responsiveness</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r>
                        <a:rPr lang="en-GB" sz="16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RFP Reference</a:t>
                      </a:r>
                      <a:endParaRPr lang="en-ZA" sz="1600"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754547980"/>
                  </a:ext>
                </a:extLst>
              </a:tr>
              <a:tr h="493228">
                <a:tc>
                  <a:txBody>
                    <a:bodyPr/>
                    <a:lstStyle/>
                    <a:p>
                      <a:pPr marL="342900" marR="0" lvl="0" indent="-342900" algn="just">
                        <a:lnSpc>
                          <a:spcPct val="150000"/>
                        </a:lnSpc>
                        <a:spcBef>
                          <a:spcPts val="600"/>
                        </a:spcBef>
                        <a:spcAft>
                          <a:spcPts val="300"/>
                        </a:spcAft>
                        <a:buFont typeface="Symbol" panose="05050102010706020507" pitchFamily="18" charset="2"/>
                        <a:buChar char=""/>
                      </a:pPr>
                      <a:r>
                        <a:rPr lang="en-GB" sz="1600">
                          <a:effectLst/>
                          <a:latin typeface="Tahoma" panose="020B0604030504040204" pitchFamily="34" charset="0"/>
                          <a:ea typeface="Times New Roman" panose="02020603050405020304" pitchFamily="18" charset="0"/>
                          <a:cs typeface="Times New Roman" panose="02020603050405020304" pitchFamily="18" charset="0"/>
                        </a:rPr>
                        <a:t>Whether the Bid contains a priced offer Priced in full on all line items</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en-GB" sz="1600" i="1" dirty="0">
                          <a:effectLst/>
                          <a:latin typeface="Tahoma" panose="020B0604030504040204" pitchFamily="34" charset="0"/>
                          <a:ea typeface="Times New Roman" panose="02020603050405020304" pitchFamily="18" charset="0"/>
                          <a:cs typeface="Tahoma" panose="020B0604030504040204" pitchFamily="34" charset="0"/>
                        </a:rPr>
                        <a:t>Section 4 – Annexure B</a:t>
                      </a:r>
                      <a:endParaRPr lang="en-ZA" sz="1600"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8091928"/>
                  </a:ext>
                </a:extLst>
              </a:tr>
            </a:tbl>
          </a:graphicData>
        </a:graphic>
      </p:graphicFrame>
    </p:spTree>
    <p:extLst>
      <p:ext uri="{BB962C8B-B14F-4D97-AF65-F5344CB8AC3E}">
        <p14:creationId xmlns:p14="http://schemas.microsoft.com/office/powerpoint/2010/main" val="1891436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AA615-B32A-718C-9202-CF4596EFEA56}"/>
            </a:ext>
          </a:extLst>
        </p:cNvPr>
        <p:cNvGrpSpPr/>
        <p:nvPr/>
      </p:nvGrpSpPr>
      <p:grpSpPr>
        <a:xfrm>
          <a:off x="0" y="0"/>
          <a:ext cx="0" cy="0"/>
          <a:chOff x="0" y="0"/>
          <a:chExt cx="0" cy="0"/>
        </a:xfrm>
      </p:grpSpPr>
      <p:sp>
        <p:nvSpPr>
          <p:cNvPr id="20" name="Subtitle 19">
            <a:extLst>
              <a:ext uri="{FF2B5EF4-FFF2-40B4-BE49-F238E27FC236}">
                <a16:creationId xmlns:a16="http://schemas.microsoft.com/office/drawing/2014/main" id="{136B691F-51E3-C232-EB1B-81FC982E6800}"/>
              </a:ext>
            </a:extLst>
          </p:cNvPr>
          <p:cNvSpPr>
            <a:spLocks noGrp="1"/>
          </p:cNvSpPr>
          <p:nvPr>
            <p:ph type="subTitle" idx="1"/>
          </p:nvPr>
        </p:nvSpPr>
        <p:spPr>
          <a:xfrm>
            <a:off x="152400" y="321732"/>
            <a:ext cx="11604171" cy="5801481"/>
          </a:xfrm>
        </p:spPr>
        <p:txBody>
          <a:bodyPr/>
          <a:lstStyle/>
          <a:p>
            <a:pPr marR="0" lvl="1" algn="l">
              <a:lnSpc>
                <a:spcPct val="150000"/>
              </a:lnSpc>
              <a:spcBef>
                <a:spcPts val="1200"/>
              </a:spcBef>
              <a:tabLst>
                <a:tab pos="540385" algn="l"/>
                <a:tab pos="720725" algn="l"/>
              </a:tabLst>
            </a:pPr>
            <a:r>
              <a:rPr lang="en-GB" sz="2000" b="1" kern="1600" dirty="0">
                <a:effectLst/>
                <a:latin typeface="Tahoma" panose="020B0604030504040204" pitchFamily="34" charset="0"/>
                <a:cs typeface="Times New Roman" panose="02020603050405020304" pitchFamily="18" charset="0"/>
              </a:rPr>
              <a:t>STEP TWO: Technical Prequalification</a:t>
            </a:r>
            <a:endParaRPr lang="en-ZA" sz="2000" b="1" kern="1600" dirty="0">
              <a:effectLst/>
              <a:latin typeface="Tahoma" panose="020B060403050404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58ACE687-77E7-C2BF-DC43-5B9396672320}"/>
              </a:ext>
            </a:extLst>
          </p:cNvPr>
          <p:cNvPicPr>
            <a:picLocks noChangeAspect="1"/>
          </p:cNvPicPr>
          <p:nvPr/>
        </p:nvPicPr>
        <p:blipFill>
          <a:blip r:embed="rId3"/>
          <a:stretch>
            <a:fillRect/>
          </a:stretch>
        </p:blipFill>
        <p:spPr>
          <a:xfrm>
            <a:off x="5991210" y="3390894"/>
            <a:ext cx="209579" cy="76211"/>
          </a:xfrm>
          <a:prstGeom prst="rect">
            <a:avLst/>
          </a:prstGeom>
        </p:spPr>
      </p:pic>
      <p:pic>
        <p:nvPicPr>
          <p:cNvPr id="6" name="Picture 5">
            <a:extLst>
              <a:ext uri="{FF2B5EF4-FFF2-40B4-BE49-F238E27FC236}">
                <a16:creationId xmlns:a16="http://schemas.microsoft.com/office/drawing/2014/main" id="{B09C58C8-9039-CA8C-D1A3-837DC791A970}"/>
              </a:ext>
            </a:extLst>
          </p:cNvPr>
          <p:cNvPicPr>
            <a:picLocks noChangeAspect="1"/>
          </p:cNvPicPr>
          <p:nvPr/>
        </p:nvPicPr>
        <p:blipFill>
          <a:blip r:embed="rId3"/>
          <a:stretch>
            <a:fillRect/>
          </a:stretch>
        </p:blipFill>
        <p:spPr>
          <a:xfrm>
            <a:off x="5991210" y="3390894"/>
            <a:ext cx="209579" cy="76211"/>
          </a:xfrm>
          <a:prstGeom prst="rect">
            <a:avLst/>
          </a:prstGeom>
        </p:spPr>
      </p:pic>
      <p:graphicFrame>
        <p:nvGraphicFramePr>
          <p:cNvPr id="2" name="Table 1">
            <a:extLst>
              <a:ext uri="{FF2B5EF4-FFF2-40B4-BE49-F238E27FC236}">
                <a16:creationId xmlns:a16="http://schemas.microsoft.com/office/drawing/2014/main" id="{BDA2C15C-734F-E419-8625-8B1C097E739D}"/>
              </a:ext>
            </a:extLst>
          </p:cNvPr>
          <p:cNvGraphicFramePr>
            <a:graphicFrameLocks noGrp="1"/>
          </p:cNvGraphicFramePr>
          <p:nvPr>
            <p:extLst>
              <p:ext uri="{D42A27DB-BD31-4B8C-83A1-F6EECF244321}">
                <p14:modId xmlns:p14="http://schemas.microsoft.com/office/powerpoint/2010/main" val="657569766"/>
              </p:ext>
            </p:extLst>
          </p:nvPr>
        </p:nvGraphicFramePr>
        <p:xfrm>
          <a:off x="643467" y="931333"/>
          <a:ext cx="10651066" cy="5695194"/>
        </p:xfrm>
        <a:graphic>
          <a:graphicData uri="http://schemas.openxmlformats.org/drawingml/2006/table">
            <a:tbl>
              <a:tblPr firstRow="1" firstCol="1" bandRow="1"/>
              <a:tblGrid>
                <a:gridCol w="10651066">
                  <a:extLst>
                    <a:ext uri="{9D8B030D-6E8A-4147-A177-3AD203B41FA5}">
                      <a16:colId xmlns:a16="http://schemas.microsoft.com/office/drawing/2014/main" val="1747071084"/>
                    </a:ext>
                  </a:extLst>
                </a:gridCol>
              </a:tblGrid>
              <a:tr h="299545">
                <a:tc>
                  <a:txBody>
                    <a:bodyPr/>
                    <a:lstStyle/>
                    <a:p>
                      <a:pPr marL="720090" marR="0" algn="just">
                        <a:lnSpc>
                          <a:spcPct val="150000"/>
                        </a:lnSpc>
                        <a:spcBef>
                          <a:spcPts val="600"/>
                        </a:spcBef>
                        <a:buNone/>
                      </a:pPr>
                      <a:r>
                        <a:rPr lang="en-GB" sz="16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Check for technical prequalification</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90527580"/>
                  </a:ext>
                </a:extLst>
              </a:tr>
              <a:tr h="1339556">
                <a:tc>
                  <a:txBody>
                    <a:bodyPr/>
                    <a:lstStyle/>
                    <a:p>
                      <a:pPr marL="342900" marR="0" lvl="0" indent="-342900" algn="just">
                        <a:lnSpc>
                          <a:spcPct val="150000"/>
                        </a:lnSpc>
                        <a:spcBef>
                          <a:spcPts val="300"/>
                        </a:spcBef>
                        <a:buFont typeface="Symbol" panose="05050102010706020507" pitchFamily="18" charset="2"/>
                        <a:buChar char=""/>
                      </a:pPr>
                      <a:r>
                        <a:rPr lang="en-GB" sz="1600" dirty="0">
                          <a:effectLst/>
                          <a:latin typeface="Tahoma" panose="020B0604030504040204" pitchFamily="34" charset="0"/>
                          <a:ea typeface="Times New Roman" panose="02020603050405020304" pitchFamily="18" charset="0"/>
                          <a:cs typeface="Times New Roman" panose="02020603050405020304" pitchFamily="18" charset="0"/>
                        </a:rPr>
                        <a:t>The SSP shall provide a valid Private Security Industry Regulatory Authority (PSIRA) certificate and accreditation as a security provider in terms of section 20 of the Private Security Industry Regulation Act. (“New Certificate” in line with industry circular issued by PSIRA on 10 March 2015). The SSP shall ensure that it obtains and retains its PSIRA registration certificate.</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29438357"/>
                  </a:ext>
                </a:extLst>
              </a:tr>
              <a:tr h="837275">
                <a:tc>
                  <a:txBody>
                    <a:bodyPr/>
                    <a:lstStyle/>
                    <a:p>
                      <a:pPr marL="342900" marR="0" lvl="0" indent="-342900" algn="just">
                        <a:lnSpc>
                          <a:spcPct val="150000"/>
                        </a:lnSpc>
                        <a:spcBef>
                          <a:spcPts val="300"/>
                        </a:spcBef>
                        <a:buFont typeface="Symbol" panose="05050102010706020507" pitchFamily="18" charset="2"/>
                        <a:buChar char=""/>
                      </a:pPr>
                      <a:r>
                        <a:rPr lang="en-GB" sz="1600" dirty="0">
                          <a:effectLst/>
                          <a:latin typeface="Tahoma" panose="020B0604030504040204" pitchFamily="34" charset="0"/>
                          <a:ea typeface="Times New Roman" panose="02020603050405020304" pitchFamily="18" charset="0"/>
                          <a:cs typeface="Times New Roman" panose="02020603050405020304" pitchFamily="18" charset="0"/>
                        </a:rPr>
                        <a:t>The SSP shall provide certified proof of a valid PSIRA Certificate of registration (minimum Grade B) for each Active Member, Director, Partner or Trustee of the bidding company.</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43615070"/>
                  </a:ext>
                </a:extLst>
              </a:tr>
              <a:tr h="682702">
                <a:tc>
                  <a:txBody>
                    <a:bodyPr/>
                    <a:lstStyle/>
                    <a:p>
                      <a:pPr marL="342900" marR="0" lvl="0" indent="-342900" algn="just">
                        <a:lnSpc>
                          <a:spcPct val="150000"/>
                        </a:lnSpc>
                        <a:spcBef>
                          <a:spcPts val="300"/>
                        </a:spcBef>
                        <a:buFont typeface="Symbol" panose="05050102010706020507" pitchFamily="18" charset="2"/>
                        <a:buChar char=""/>
                      </a:pPr>
                      <a:r>
                        <a:rPr lang="en-GB" sz="1600" dirty="0">
                          <a:effectLst/>
                          <a:latin typeface="Tahoma" panose="020B0604030504040204" pitchFamily="34" charset="0"/>
                          <a:ea typeface="Times New Roman" panose="02020603050405020304" pitchFamily="18" charset="0"/>
                          <a:cs typeface="Times New Roman" panose="02020603050405020304" pitchFamily="18" charset="0"/>
                        </a:rPr>
                        <a:t>The SSP shall submit a valid, certified Letter of Good Standing from PSIRA. The letter of good standing shall be on PSIRA letterhead.</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83390729"/>
                  </a:ext>
                </a:extLst>
              </a:tr>
              <a:tr h="824393">
                <a:tc>
                  <a:txBody>
                    <a:bodyPr/>
                    <a:lstStyle/>
                    <a:p>
                      <a:pPr marL="342900" marR="0" lvl="0" indent="-342900" algn="just">
                        <a:lnSpc>
                          <a:spcPct val="150000"/>
                        </a:lnSpc>
                        <a:spcBef>
                          <a:spcPts val="300"/>
                        </a:spcBef>
                        <a:buFont typeface="Symbol" panose="05050102010706020507" pitchFamily="18" charset="2"/>
                        <a:buChar char=""/>
                      </a:pPr>
                      <a:r>
                        <a:rPr lang="en-GB" sz="1600" dirty="0">
                          <a:effectLst/>
                          <a:latin typeface="Tahoma" panose="020B0604030504040204" pitchFamily="34" charset="0"/>
                          <a:ea typeface="Times New Roman" panose="02020603050405020304" pitchFamily="18" charset="0"/>
                          <a:cs typeface="Times New Roman" panose="02020603050405020304" pitchFamily="18" charset="0"/>
                        </a:rPr>
                        <a:t>The SSP shall submit a valid signed Letter of Good Standing from Compensation for Occupational Injuries and Diseases Act (COIDA) as confirmation of Good Standing with COIDA.</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90080849"/>
                  </a:ext>
                </a:extLst>
              </a:tr>
              <a:tr h="1621464">
                <a:tc>
                  <a:txBody>
                    <a:bodyPr/>
                    <a:lstStyle/>
                    <a:p>
                      <a:pPr marL="342900" marR="0" lvl="0" indent="-342900" algn="just">
                        <a:lnSpc>
                          <a:spcPct val="150000"/>
                        </a:lnSpc>
                        <a:spcBef>
                          <a:spcPts val="300"/>
                        </a:spcBef>
                        <a:buFont typeface="Symbol" panose="05050102010706020507" pitchFamily="18" charset="2"/>
                        <a:buChar char=""/>
                      </a:pPr>
                      <a:r>
                        <a:rPr lang="en-GB" sz="1600" dirty="0">
                          <a:effectLst/>
                          <a:latin typeface="Tahoma" panose="020B0604030504040204" pitchFamily="34" charset="0"/>
                          <a:ea typeface="Times New Roman" panose="02020603050405020304" pitchFamily="18" charset="0"/>
                          <a:cs typeface="Times New Roman" panose="02020603050405020304" pitchFamily="18" charset="0"/>
                        </a:rPr>
                        <a:t>The SSP’s security personnel must be registered with PSIRA and maintain a valid accreditation with PSIRA. The bidding company shall submit valid PSIRA registration certificate of at least five (05) security officers currently employed by the bidding company to prove compliance.</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44763176"/>
                  </a:ext>
                </a:extLst>
              </a:tr>
            </a:tbl>
          </a:graphicData>
        </a:graphic>
      </p:graphicFrame>
    </p:spTree>
    <p:extLst>
      <p:ext uri="{BB962C8B-B14F-4D97-AF65-F5344CB8AC3E}">
        <p14:creationId xmlns:p14="http://schemas.microsoft.com/office/powerpoint/2010/main" val="2234415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50EF6-FB3C-D9D1-BB1E-0EC23D590632}"/>
            </a:ext>
          </a:extLst>
        </p:cNvPr>
        <p:cNvGrpSpPr/>
        <p:nvPr/>
      </p:nvGrpSpPr>
      <p:grpSpPr>
        <a:xfrm>
          <a:off x="0" y="0"/>
          <a:ext cx="0" cy="0"/>
          <a:chOff x="0" y="0"/>
          <a:chExt cx="0" cy="0"/>
        </a:xfrm>
      </p:grpSpPr>
      <p:sp>
        <p:nvSpPr>
          <p:cNvPr id="20" name="Subtitle 19">
            <a:extLst>
              <a:ext uri="{FF2B5EF4-FFF2-40B4-BE49-F238E27FC236}">
                <a16:creationId xmlns:a16="http://schemas.microsoft.com/office/drawing/2014/main" id="{FEC9CD5D-BE60-C425-413F-2FAB365DFF50}"/>
              </a:ext>
            </a:extLst>
          </p:cNvPr>
          <p:cNvSpPr>
            <a:spLocks noGrp="1"/>
          </p:cNvSpPr>
          <p:nvPr>
            <p:ph type="subTitle" idx="1"/>
          </p:nvPr>
        </p:nvSpPr>
        <p:spPr>
          <a:xfrm>
            <a:off x="152400" y="321732"/>
            <a:ext cx="11604171" cy="5801481"/>
          </a:xfrm>
        </p:spPr>
        <p:txBody>
          <a:bodyPr/>
          <a:lstStyle/>
          <a:p>
            <a:pPr marR="0" lvl="1" algn="l">
              <a:lnSpc>
                <a:spcPct val="150000"/>
              </a:lnSpc>
              <a:spcBef>
                <a:spcPts val="1200"/>
              </a:spcBef>
              <a:tabLst>
                <a:tab pos="540385" algn="l"/>
                <a:tab pos="720725" algn="l"/>
              </a:tabLst>
            </a:pPr>
            <a:r>
              <a:rPr lang="en-GB" sz="2000" b="1" kern="1600" dirty="0">
                <a:effectLst/>
                <a:latin typeface="Tahoma" panose="020B0604030504040204" pitchFamily="34" charset="0"/>
                <a:cs typeface="Times New Roman" panose="02020603050405020304" pitchFamily="18" charset="0"/>
              </a:rPr>
              <a:t>STEP TWO: Technical Prequalification</a:t>
            </a:r>
            <a:endParaRPr lang="en-ZA" sz="2000" b="1" kern="1600" dirty="0">
              <a:effectLst/>
              <a:latin typeface="Tahoma" panose="020B060403050404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AA692C41-9541-412F-5A5E-AA8C81CE885B}"/>
              </a:ext>
            </a:extLst>
          </p:cNvPr>
          <p:cNvPicPr>
            <a:picLocks noChangeAspect="1"/>
          </p:cNvPicPr>
          <p:nvPr/>
        </p:nvPicPr>
        <p:blipFill>
          <a:blip r:embed="rId3"/>
          <a:stretch>
            <a:fillRect/>
          </a:stretch>
        </p:blipFill>
        <p:spPr>
          <a:xfrm>
            <a:off x="5991210" y="3390894"/>
            <a:ext cx="209579" cy="76211"/>
          </a:xfrm>
          <a:prstGeom prst="rect">
            <a:avLst/>
          </a:prstGeom>
        </p:spPr>
      </p:pic>
      <p:pic>
        <p:nvPicPr>
          <p:cNvPr id="6" name="Picture 5">
            <a:extLst>
              <a:ext uri="{FF2B5EF4-FFF2-40B4-BE49-F238E27FC236}">
                <a16:creationId xmlns:a16="http://schemas.microsoft.com/office/drawing/2014/main" id="{F681D2A3-27DE-9194-D9CD-490B62F261DE}"/>
              </a:ext>
            </a:extLst>
          </p:cNvPr>
          <p:cNvPicPr>
            <a:picLocks noChangeAspect="1"/>
          </p:cNvPicPr>
          <p:nvPr/>
        </p:nvPicPr>
        <p:blipFill>
          <a:blip r:embed="rId3"/>
          <a:stretch>
            <a:fillRect/>
          </a:stretch>
        </p:blipFill>
        <p:spPr>
          <a:xfrm>
            <a:off x="5991210" y="3390894"/>
            <a:ext cx="209579" cy="76211"/>
          </a:xfrm>
          <a:prstGeom prst="rect">
            <a:avLst/>
          </a:prstGeom>
        </p:spPr>
      </p:pic>
      <p:graphicFrame>
        <p:nvGraphicFramePr>
          <p:cNvPr id="3" name="Table 2">
            <a:extLst>
              <a:ext uri="{FF2B5EF4-FFF2-40B4-BE49-F238E27FC236}">
                <a16:creationId xmlns:a16="http://schemas.microsoft.com/office/drawing/2014/main" id="{8E0056F3-974A-ABDD-A172-E2F78CA03A28}"/>
              </a:ext>
            </a:extLst>
          </p:cNvPr>
          <p:cNvGraphicFramePr>
            <a:graphicFrameLocks noGrp="1"/>
          </p:cNvGraphicFramePr>
          <p:nvPr>
            <p:extLst>
              <p:ext uri="{D42A27DB-BD31-4B8C-83A1-F6EECF244321}">
                <p14:modId xmlns:p14="http://schemas.microsoft.com/office/powerpoint/2010/main" val="331180373"/>
              </p:ext>
            </p:extLst>
          </p:nvPr>
        </p:nvGraphicFramePr>
        <p:xfrm>
          <a:off x="304800" y="931334"/>
          <a:ext cx="11226799" cy="5506796"/>
        </p:xfrm>
        <a:graphic>
          <a:graphicData uri="http://schemas.openxmlformats.org/drawingml/2006/table">
            <a:tbl>
              <a:tblPr firstRow="1" firstCol="1" bandRow="1"/>
              <a:tblGrid>
                <a:gridCol w="11226799">
                  <a:extLst>
                    <a:ext uri="{9D8B030D-6E8A-4147-A177-3AD203B41FA5}">
                      <a16:colId xmlns:a16="http://schemas.microsoft.com/office/drawing/2014/main" val="161204722"/>
                    </a:ext>
                  </a:extLst>
                </a:gridCol>
              </a:tblGrid>
              <a:tr h="1286344">
                <a:tc>
                  <a:txBody>
                    <a:bodyPr/>
                    <a:lstStyle/>
                    <a:p>
                      <a:pPr marL="342900" marR="0" lvl="0" indent="-342900" algn="just">
                        <a:lnSpc>
                          <a:spcPct val="150000"/>
                        </a:lnSpc>
                        <a:spcBef>
                          <a:spcPts val="300"/>
                        </a:spcBef>
                        <a:buFont typeface="Symbol" panose="05050102010706020507" pitchFamily="18" charset="2"/>
                        <a:buChar char=""/>
                      </a:pPr>
                      <a:r>
                        <a:rPr lang="en-GB" sz="1600" dirty="0">
                          <a:effectLst/>
                          <a:latin typeface="Tahoma" panose="020B0604030504040204" pitchFamily="34" charset="0"/>
                          <a:ea typeface="Times New Roman" panose="02020603050405020304" pitchFamily="18" charset="0"/>
                          <a:cs typeface="Times New Roman" panose="02020603050405020304" pitchFamily="18" charset="0"/>
                        </a:rPr>
                        <a:t>The bidding company’s security personnel who are required to use firearms shall have SAPS firearm competency certificate. The bidding company shall submit a minimum of five (5) SAPS firearm competency certificates for five (5) security personnel in their employment. Each competency certificate must not be older than 5 years from date of issuance.</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16530756"/>
                  </a:ext>
                </a:extLst>
              </a:tr>
              <a:tr h="1500533">
                <a:tc>
                  <a:txBody>
                    <a:bodyPr/>
                    <a:lstStyle/>
                    <a:p>
                      <a:pPr marL="342900" marR="0" lvl="0" indent="-342900" algn="just">
                        <a:lnSpc>
                          <a:spcPct val="150000"/>
                        </a:lnSpc>
                        <a:spcBef>
                          <a:spcPts val="300"/>
                        </a:spcBef>
                        <a:buFont typeface="Symbol" panose="05050102010706020507" pitchFamily="18" charset="2"/>
                        <a:buChar char=""/>
                      </a:pPr>
                      <a:r>
                        <a:rPr lang="en-GB" sz="1600" dirty="0">
                          <a:effectLst/>
                          <a:latin typeface="Tahoma" panose="020B0604030504040204" pitchFamily="34" charset="0"/>
                          <a:ea typeface="Times New Roman" panose="02020603050405020304" pitchFamily="18" charset="0"/>
                          <a:cs typeface="Times New Roman" panose="02020603050405020304" pitchFamily="18" charset="0"/>
                        </a:rPr>
                        <a:t>The SSP shall submit a valid Criminal Clearance Certificate(s) from the South African Police Services (SAPS) for all Company active Directors. Third party issued criminal clearance certificates will not be accepted. The extent of the clearance shall be in line with the Schedule Table of Offences of the Private Security Industry Regulation Act, 2001. The criminal clearance certificate(s) shall not be older than six (06) months from date of issuance.</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44271998"/>
                  </a:ext>
                </a:extLst>
              </a:tr>
              <a:tr h="682060">
                <a:tc>
                  <a:txBody>
                    <a:bodyPr/>
                    <a:lstStyle/>
                    <a:p>
                      <a:pPr marL="342900" marR="0" lvl="0" indent="-342900" algn="just">
                        <a:lnSpc>
                          <a:spcPct val="150000"/>
                        </a:lnSpc>
                        <a:spcBef>
                          <a:spcPts val="300"/>
                        </a:spcBef>
                        <a:buFont typeface="Symbol" panose="05050102010706020507" pitchFamily="18" charset="2"/>
                        <a:buChar char=""/>
                      </a:pPr>
                      <a:r>
                        <a:rPr lang="en-GB" sz="1600" dirty="0">
                          <a:effectLst/>
                          <a:latin typeface="Tahoma" panose="020B0604030504040204" pitchFamily="34" charset="0"/>
                          <a:ea typeface="Times New Roman" panose="02020603050405020304" pitchFamily="18" charset="0"/>
                          <a:cs typeface="Times New Roman" panose="02020603050405020304" pitchFamily="18" charset="0"/>
                        </a:rPr>
                        <a:t>The bidding company shall submit a letter of compliance from the Security Industry Provident Fund. The letter of compliance shall not have any outstanding amounts.</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03734529"/>
                  </a:ext>
                </a:extLst>
              </a:tr>
              <a:tr h="572931">
                <a:tc>
                  <a:txBody>
                    <a:bodyPr/>
                    <a:lstStyle/>
                    <a:p>
                      <a:pPr marL="342900" marR="0" lvl="0" indent="-342900" algn="just">
                        <a:lnSpc>
                          <a:spcPct val="150000"/>
                        </a:lnSpc>
                        <a:spcBef>
                          <a:spcPts val="300"/>
                        </a:spcBef>
                        <a:buFont typeface="Symbol" panose="05050102010706020507" pitchFamily="18" charset="2"/>
                        <a:buChar char=""/>
                      </a:pPr>
                      <a:r>
                        <a:rPr lang="en-GB" sz="1600" dirty="0">
                          <a:effectLst/>
                          <a:latin typeface="Tahoma" panose="020B0604030504040204" pitchFamily="34" charset="0"/>
                          <a:ea typeface="Times New Roman" panose="02020603050405020304" pitchFamily="18" charset="0"/>
                          <a:cs typeface="Times New Roman" panose="02020603050405020304" pitchFamily="18" charset="0"/>
                        </a:rPr>
                        <a:t>The bidding company shall submit a letter of good standing from the Security Industry Medical Aid Insurance/Fund. </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66966679"/>
                  </a:ext>
                </a:extLst>
              </a:tr>
              <a:tr h="1337952">
                <a:tc>
                  <a:txBody>
                    <a:bodyPr/>
                    <a:lstStyle/>
                    <a:p>
                      <a:pPr marL="342900" marR="0" lvl="0" indent="-342900" algn="just">
                        <a:lnSpc>
                          <a:spcPct val="150000"/>
                        </a:lnSpc>
                        <a:spcBef>
                          <a:spcPts val="300"/>
                        </a:spcBef>
                        <a:buFont typeface="Symbol" panose="05050102010706020507" pitchFamily="18" charset="2"/>
                        <a:buChar char=""/>
                      </a:pPr>
                      <a:r>
                        <a:rPr lang="en-GB" sz="1600" dirty="0">
                          <a:effectLst/>
                          <a:latin typeface="Tahoma" panose="020B0604030504040204" pitchFamily="34" charset="0"/>
                          <a:ea typeface="Times New Roman" panose="02020603050405020304" pitchFamily="18" charset="0"/>
                          <a:cs typeface="Times New Roman" panose="02020603050405020304" pitchFamily="18" charset="0"/>
                        </a:rPr>
                        <a:t>Bidders must submit a valid copy of the Performing Animals Protection Act License (PAPAA Act). The licenses accepted must be in the name of the bidder or a third-party contracted service provider (Animal and handler services).</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19630261"/>
                  </a:ext>
                </a:extLst>
              </a:tr>
            </a:tbl>
          </a:graphicData>
        </a:graphic>
      </p:graphicFrame>
    </p:spTree>
    <p:extLst>
      <p:ext uri="{BB962C8B-B14F-4D97-AF65-F5344CB8AC3E}">
        <p14:creationId xmlns:p14="http://schemas.microsoft.com/office/powerpoint/2010/main" val="3755031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A94B2-6186-14B3-D416-37BC9521DFFE}"/>
            </a:ext>
          </a:extLst>
        </p:cNvPr>
        <p:cNvGrpSpPr/>
        <p:nvPr/>
      </p:nvGrpSpPr>
      <p:grpSpPr>
        <a:xfrm>
          <a:off x="0" y="0"/>
          <a:ext cx="0" cy="0"/>
          <a:chOff x="0" y="0"/>
          <a:chExt cx="0" cy="0"/>
        </a:xfrm>
      </p:grpSpPr>
      <p:sp>
        <p:nvSpPr>
          <p:cNvPr id="20" name="Subtitle 19">
            <a:extLst>
              <a:ext uri="{FF2B5EF4-FFF2-40B4-BE49-F238E27FC236}">
                <a16:creationId xmlns:a16="http://schemas.microsoft.com/office/drawing/2014/main" id="{53E10F4D-A90E-F50A-F425-EA3BE64BCD10}"/>
              </a:ext>
            </a:extLst>
          </p:cNvPr>
          <p:cNvSpPr>
            <a:spLocks noGrp="1"/>
          </p:cNvSpPr>
          <p:nvPr>
            <p:ph type="subTitle" idx="1"/>
          </p:nvPr>
        </p:nvSpPr>
        <p:spPr>
          <a:xfrm>
            <a:off x="152400" y="321732"/>
            <a:ext cx="11604171" cy="5801481"/>
          </a:xfrm>
        </p:spPr>
        <p:txBody>
          <a:bodyPr/>
          <a:lstStyle/>
          <a:p>
            <a:pPr marR="0" lvl="1" algn="l">
              <a:lnSpc>
                <a:spcPct val="150000"/>
              </a:lnSpc>
              <a:spcBef>
                <a:spcPts val="1200"/>
              </a:spcBef>
              <a:tabLst>
                <a:tab pos="540385" algn="l"/>
                <a:tab pos="720725" algn="l"/>
              </a:tabLst>
            </a:pPr>
            <a:r>
              <a:rPr lang="en-GB" sz="2000" b="1" kern="1600" dirty="0">
                <a:effectLst/>
                <a:latin typeface="Tahoma" panose="020B0604030504040204" pitchFamily="34" charset="0"/>
                <a:cs typeface="Times New Roman" panose="02020603050405020304" pitchFamily="18" charset="0"/>
              </a:rPr>
              <a:t>STEP TWO: Technical Prequalification</a:t>
            </a:r>
            <a:endParaRPr lang="en-ZA" sz="2000" b="1" kern="1600" dirty="0">
              <a:effectLst/>
              <a:latin typeface="Tahoma" panose="020B060403050404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26E973B5-CF8E-2FC4-92F0-F99CD84205C3}"/>
              </a:ext>
            </a:extLst>
          </p:cNvPr>
          <p:cNvPicPr>
            <a:picLocks noChangeAspect="1"/>
          </p:cNvPicPr>
          <p:nvPr/>
        </p:nvPicPr>
        <p:blipFill>
          <a:blip r:embed="rId3"/>
          <a:stretch>
            <a:fillRect/>
          </a:stretch>
        </p:blipFill>
        <p:spPr>
          <a:xfrm>
            <a:off x="5991210" y="3390894"/>
            <a:ext cx="209579" cy="76211"/>
          </a:xfrm>
          <a:prstGeom prst="rect">
            <a:avLst/>
          </a:prstGeom>
        </p:spPr>
      </p:pic>
      <p:pic>
        <p:nvPicPr>
          <p:cNvPr id="6" name="Picture 5">
            <a:extLst>
              <a:ext uri="{FF2B5EF4-FFF2-40B4-BE49-F238E27FC236}">
                <a16:creationId xmlns:a16="http://schemas.microsoft.com/office/drawing/2014/main" id="{0F176172-3A57-0791-DF27-0EF762F04F0B}"/>
              </a:ext>
            </a:extLst>
          </p:cNvPr>
          <p:cNvPicPr>
            <a:picLocks noChangeAspect="1"/>
          </p:cNvPicPr>
          <p:nvPr/>
        </p:nvPicPr>
        <p:blipFill>
          <a:blip r:embed="rId3"/>
          <a:stretch>
            <a:fillRect/>
          </a:stretch>
        </p:blipFill>
        <p:spPr>
          <a:xfrm>
            <a:off x="5991210" y="3390894"/>
            <a:ext cx="209579" cy="76211"/>
          </a:xfrm>
          <a:prstGeom prst="rect">
            <a:avLst/>
          </a:prstGeom>
        </p:spPr>
      </p:pic>
      <p:graphicFrame>
        <p:nvGraphicFramePr>
          <p:cNvPr id="3" name="Table 2">
            <a:extLst>
              <a:ext uri="{FF2B5EF4-FFF2-40B4-BE49-F238E27FC236}">
                <a16:creationId xmlns:a16="http://schemas.microsoft.com/office/drawing/2014/main" id="{5AEF845C-D3E7-1A45-DC3B-29F781CD71A6}"/>
              </a:ext>
            </a:extLst>
          </p:cNvPr>
          <p:cNvGraphicFramePr>
            <a:graphicFrameLocks noGrp="1"/>
          </p:cNvGraphicFramePr>
          <p:nvPr>
            <p:extLst>
              <p:ext uri="{D42A27DB-BD31-4B8C-83A1-F6EECF244321}">
                <p14:modId xmlns:p14="http://schemas.microsoft.com/office/powerpoint/2010/main" val="132978915"/>
              </p:ext>
            </p:extLst>
          </p:nvPr>
        </p:nvGraphicFramePr>
        <p:xfrm>
          <a:off x="1162050" y="1047750"/>
          <a:ext cx="10267950" cy="5047503"/>
        </p:xfrm>
        <a:graphic>
          <a:graphicData uri="http://schemas.openxmlformats.org/drawingml/2006/table">
            <a:tbl>
              <a:tblPr firstRow="1" firstCol="1" bandRow="1"/>
              <a:tblGrid>
                <a:gridCol w="10267950">
                  <a:extLst>
                    <a:ext uri="{9D8B030D-6E8A-4147-A177-3AD203B41FA5}">
                      <a16:colId xmlns:a16="http://schemas.microsoft.com/office/drawing/2014/main" val="4234144655"/>
                    </a:ext>
                  </a:extLst>
                </a:gridCol>
              </a:tblGrid>
              <a:tr h="732482">
                <a:tc>
                  <a:txBody>
                    <a:bodyPr/>
                    <a:lstStyle/>
                    <a:p>
                      <a:pPr marL="342900" marR="0" lvl="0" indent="-342900" algn="just">
                        <a:lnSpc>
                          <a:spcPct val="150000"/>
                        </a:lnSpc>
                        <a:spcBef>
                          <a:spcPts val="300"/>
                        </a:spcBef>
                        <a:buFont typeface="Symbol" panose="05050102010706020507" pitchFamily="18" charset="2"/>
                        <a:buChar char=""/>
                      </a:pPr>
                      <a:r>
                        <a:rPr lang="en-GB" sz="1200" dirty="0">
                          <a:effectLst/>
                          <a:latin typeface="Tahoma" panose="020B0604030504040204" pitchFamily="34" charset="0"/>
                          <a:ea typeface="Times New Roman" panose="02020603050405020304" pitchFamily="18" charset="0"/>
                          <a:cs typeface="Times New Roman" panose="02020603050405020304" pitchFamily="18" charset="0"/>
                        </a:rPr>
                        <a:t>The bidding company shall provide proof of Security Liability Insurance cover from the Insurer for Security Liability Insurance cover for not less than R5 000 000,00 (Five million South African Rand) with an annual limit cover of not less than R30 000 000,00 (Thirty million South African Rand).</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17391022"/>
                  </a:ext>
                </a:extLst>
              </a:tr>
              <a:tr h="732482">
                <a:tc>
                  <a:txBody>
                    <a:bodyPr/>
                    <a:lstStyle/>
                    <a:p>
                      <a:pPr marL="342900" marR="0" lvl="0" indent="-342900" algn="just">
                        <a:lnSpc>
                          <a:spcPct val="150000"/>
                        </a:lnSpc>
                        <a:spcBef>
                          <a:spcPts val="300"/>
                        </a:spcBef>
                        <a:buFont typeface="Symbol" panose="05050102010706020507" pitchFamily="18" charset="2"/>
                        <a:buChar char=""/>
                      </a:pPr>
                      <a:r>
                        <a:rPr lang="en-GB" sz="1200" dirty="0">
                          <a:effectLst/>
                          <a:latin typeface="Tahoma" panose="020B0604030504040204" pitchFamily="34" charset="0"/>
                          <a:ea typeface="Times New Roman" panose="02020603050405020304" pitchFamily="18" charset="0"/>
                          <a:cs typeface="Times New Roman" panose="02020603050405020304" pitchFamily="18" charset="0"/>
                        </a:rPr>
                        <a:t>The bidding company shall provide proof of Public Liability Insurance cover from Insurer for Public Liability Insurance (PLI) cover for not less than R5 000 000,00 (Five million South African Rand) with an annual limit cover of not less than R30 000 000,00 (Thirty million South African Rand).</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53632349"/>
                  </a:ext>
                </a:extLst>
              </a:tr>
              <a:tr h="732482">
                <a:tc>
                  <a:txBody>
                    <a:bodyPr/>
                    <a:lstStyle/>
                    <a:p>
                      <a:pPr marL="342900" marR="0" lvl="0" indent="-342900" algn="just">
                        <a:lnSpc>
                          <a:spcPct val="150000"/>
                        </a:lnSpc>
                        <a:spcBef>
                          <a:spcPts val="300"/>
                        </a:spcBef>
                        <a:buFont typeface="Symbol" panose="05050102010706020507" pitchFamily="18" charset="2"/>
                        <a:buChar char=""/>
                      </a:pPr>
                      <a:r>
                        <a:rPr lang="en-GB" sz="1200" dirty="0">
                          <a:effectLst/>
                          <a:latin typeface="Tahoma" panose="020B0604030504040204" pitchFamily="34" charset="0"/>
                          <a:ea typeface="Times New Roman" panose="02020603050405020304" pitchFamily="18" charset="0"/>
                          <a:cs typeface="Times New Roman" panose="02020603050405020304" pitchFamily="18" charset="0"/>
                        </a:rPr>
                        <a:t>The SSP shall submit a list issued by the SAPS Central Firearm Registry, indicating a minimum of two hundred and seventy-six (276) firearms registered in the name of the bidding company. The list must not be older than 12 months from the report date.</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99098627"/>
                  </a:ext>
                </a:extLst>
              </a:tr>
              <a:tr h="988219">
                <a:tc>
                  <a:txBody>
                    <a:bodyPr/>
                    <a:lstStyle/>
                    <a:p>
                      <a:pPr marL="342900" marR="0" lvl="0" indent="-342900" algn="just">
                        <a:lnSpc>
                          <a:spcPct val="150000"/>
                        </a:lnSpc>
                        <a:spcBef>
                          <a:spcPts val="300"/>
                        </a:spcBef>
                        <a:buFont typeface="Symbol" panose="05050102010706020507" pitchFamily="18" charset="2"/>
                        <a:buChar char=""/>
                      </a:pPr>
                      <a:r>
                        <a:rPr lang="en-GB" sz="1200"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The bidding company shall comply with all ICASA regulations pertaining to the use of two-way radio communications. To confirm compliance, the bidders shall submit a valid copy of an ICASA Radio Frequency Spectrum License in the name of the bidding company, authorizing the use of the specific frequencies to be used for the handheld radios.</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39029734"/>
                  </a:ext>
                </a:extLst>
              </a:tr>
              <a:tr h="1755430">
                <a:tc>
                  <a:txBody>
                    <a:bodyPr/>
                    <a:lstStyle/>
                    <a:p>
                      <a:pPr marL="0" marR="0" algn="just">
                        <a:lnSpc>
                          <a:spcPct val="150000"/>
                        </a:lnSpc>
                        <a:spcBef>
                          <a:spcPts val="600"/>
                        </a:spcBef>
                        <a:buNone/>
                      </a:pPr>
                      <a:r>
                        <a:rPr lang="en-GB" sz="1200" dirty="0">
                          <a:effectLst/>
                          <a:latin typeface="Tahoma" panose="020B0604030504040204" pitchFamily="34" charset="0"/>
                          <a:ea typeface="Times New Roman" panose="02020603050405020304" pitchFamily="18" charset="0"/>
                          <a:cs typeface="Times New Roman" panose="02020603050405020304" pitchFamily="18" charset="0"/>
                        </a:rPr>
                        <a:t>To ensure that the bidding company has the required regulatory approval and certifications to lawfully provide drone services in accordance with South African Civil Aviation Authority (SACAA) and Independent Communications Authority (ICASA), the bidding company shall submit valid and certified copies of the mandatory documents listed below: Where such documents are held by a third party to be subcontracted, the bidding company shall submit certified copies of the valid documents in the third party’s name, and a signed subcontracting agreement between the bidding company and the third party, confirming the third party will provide the specified resources for the duration of the contract.</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75000300"/>
                  </a:ext>
                </a:extLst>
              </a:tr>
            </a:tbl>
          </a:graphicData>
        </a:graphic>
      </p:graphicFrame>
    </p:spTree>
    <p:extLst>
      <p:ext uri="{BB962C8B-B14F-4D97-AF65-F5344CB8AC3E}">
        <p14:creationId xmlns:p14="http://schemas.microsoft.com/office/powerpoint/2010/main" val="35487016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FD423-9C05-4341-3C7B-FDD7C92D4B4B}"/>
            </a:ext>
          </a:extLst>
        </p:cNvPr>
        <p:cNvGrpSpPr/>
        <p:nvPr/>
      </p:nvGrpSpPr>
      <p:grpSpPr>
        <a:xfrm>
          <a:off x="0" y="0"/>
          <a:ext cx="0" cy="0"/>
          <a:chOff x="0" y="0"/>
          <a:chExt cx="0" cy="0"/>
        </a:xfrm>
      </p:grpSpPr>
      <p:sp>
        <p:nvSpPr>
          <p:cNvPr id="20" name="Subtitle 19">
            <a:extLst>
              <a:ext uri="{FF2B5EF4-FFF2-40B4-BE49-F238E27FC236}">
                <a16:creationId xmlns:a16="http://schemas.microsoft.com/office/drawing/2014/main" id="{08AE1156-0AE7-CC9D-97EC-C1871256A26C}"/>
              </a:ext>
            </a:extLst>
          </p:cNvPr>
          <p:cNvSpPr>
            <a:spLocks noGrp="1"/>
          </p:cNvSpPr>
          <p:nvPr>
            <p:ph type="subTitle" idx="1"/>
          </p:nvPr>
        </p:nvSpPr>
        <p:spPr>
          <a:xfrm>
            <a:off x="152400" y="321732"/>
            <a:ext cx="11604171" cy="5801481"/>
          </a:xfrm>
        </p:spPr>
        <p:txBody>
          <a:bodyPr/>
          <a:lstStyle/>
          <a:p>
            <a:pPr marR="0" lvl="1" algn="l">
              <a:lnSpc>
                <a:spcPct val="150000"/>
              </a:lnSpc>
              <a:spcBef>
                <a:spcPts val="1200"/>
              </a:spcBef>
              <a:tabLst>
                <a:tab pos="540385" algn="l"/>
                <a:tab pos="720725" algn="l"/>
              </a:tabLst>
            </a:pPr>
            <a:r>
              <a:rPr lang="en-GB" sz="2000" b="1" kern="1600" dirty="0">
                <a:effectLst/>
                <a:latin typeface="Tahoma" panose="020B0604030504040204" pitchFamily="34" charset="0"/>
                <a:cs typeface="Times New Roman" panose="02020603050405020304" pitchFamily="18" charset="0"/>
              </a:rPr>
              <a:t>STEP TWO: Technical Prequalification</a:t>
            </a:r>
            <a:endParaRPr lang="en-ZA" sz="2000" b="1" kern="1600" dirty="0">
              <a:effectLst/>
              <a:latin typeface="Tahoma" panose="020B060403050404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F46E03B3-1781-9148-DFD7-C2BA765D6A26}"/>
              </a:ext>
            </a:extLst>
          </p:cNvPr>
          <p:cNvPicPr>
            <a:picLocks noChangeAspect="1"/>
          </p:cNvPicPr>
          <p:nvPr/>
        </p:nvPicPr>
        <p:blipFill>
          <a:blip r:embed="rId3"/>
          <a:stretch>
            <a:fillRect/>
          </a:stretch>
        </p:blipFill>
        <p:spPr>
          <a:xfrm>
            <a:off x="5991210" y="3390894"/>
            <a:ext cx="209579" cy="76211"/>
          </a:xfrm>
          <a:prstGeom prst="rect">
            <a:avLst/>
          </a:prstGeom>
        </p:spPr>
      </p:pic>
      <p:pic>
        <p:nvPicPr>
          <p:cNvPr id="6" name="Picture 5">
            <a:extLst>
              <a:ext uri="{FF2B5EF4-FFF2-40B4-BE49-F238E27FC236}">
                <a16:creationId xmlns:a16="http://schemas.microsoft.com/office/drawing/2014/main" id="{E5A95083-69C4-790F-2DC6-5FBAF59688A0}"/>
              </a:ext>
            </a:extLst>
          </p:cNvPr>
          <p:cNvPicPr>
            <a:picLocks noChangeAspect="1"/>
          </p:cNvPicPr>
          <p:nvPr/>
        </p:nvPicPr>
        <p:blipFill>
          <a:blip r:embed="rId3"/>
          <a:stretch>
            <a:fillRect/>
          </a:stretch>
        </p:blipFill>
        <p:spPr>
          <a:xfrm>
            <a:off x="5991210" y="3390894"/>
            <a:ext cx="209579" cy="76211"/>
          </a:xfrm>
          <a:prstGeom prst="rect">
            <a:avLst/>
          </a:prstGeom>
        </p:spPr>
      </p:pic>
      <p:graphicFrame>
        <p:nvGraphicFramePr>
          <p:cNvPr id="2" name="Table 1">
            <a:extLst>
              <a:ext uri="{FF2B5EF4-FFF2-40B4-BE49-F238E27FC236}">
                <a16:creationId xmlns:a16="http://schemas.microsoft.com/office/drawing/2014/main" id="{6702DB55-7DB6-E0AA-C806-232ADBB0C5E4}"/>
              </a:ext>
            </a:extLst>
          </p:cNvPr>
          <p:cNvGraphicFramePr>
            <a:graphicFrameLocks noGrp="1"/>
          </p:cNvGraphicFramePr>
          <p:nvPr>
            <p:extLst>
              <p:ext uri="{D42A27DB-BD31-4B8C-83A1-F6EECF244321}">
                <p14:modId xmlns:p14="http://schemas.microsoft.com/office/powerpoint/2010/main" val="2174293026"/>
              </p:ext>
            </p:extLst>
          </p:nvPr>
        </p:nvGraphicFramePr>
        <p:xfrm>
          <a:off x="609600" y="1104900"/>
          <a:ext cx="10515600" cy="4686300"/>
        </p:xfrm>
        <a:graphic>
          <a:graphicData uri="http://schemas.openxmlformats.org/drawingml/2006/table">
            <a:tbl>
              <a:tblPr firstRow="1" firstCol="1" bandRow="1"/>
              <a:tblGrid>
                <a:gridCol w="10515600">
                  <a:extLst>
                    <a:ext uri="{9D8B030D-6E8A-4147-A177-3AD203B41FA5}">
                      <a16:colId xmlns:a16="http://schemas.microsoft.com/office/drawing/2014/main" val="251237900"/>
                    </a:ext>
                  </a:extLst>
                </a:gridCol>
              </a:tblGrid>
              <a:tr h="542848">
                <a:tc>
                  <a:txBody>
                    <a:bodyPr/>
                    <a:lstStyle/>
                    <a:p>
                      <a:pPr marL="342900" marR="0" lvl="0" indent="-342900" algn="just">
                        <a:lnSpc>
                          <a:spcPct val="150000"/>
                        </a:lnSpc>
                        <a:spcBef>
                          <a:spcPts val="300"/>
                        </a:spcBef>
                        <a:buFont typeface="Symbol" panose="05050102010706020507" pitchFamily="18" charset="2"/>
                        <a:buChar char=""/>
                      </a:pPr>
                      <a:r>
                        <a:rPr lang="en-GB" sz="1400" dirty="0">
                          <a:effectLst/>
                          <a:latin typeface="Tahoma" panose="020B0604030504040204" pitchFamily="34" charset="0"/>
                          <a:ea typeface="Times New Roman" panose="02020603050405020304" pitchFamily="18" charset="0"/>
                          <a:cs typeface="Times New Roman" panose="02020603050405020304" pitchFamily="18" charset="0"/>
                        </a:rPr>
                        <a:t>Remote Operator Certificate (ROC).</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84204534"/>
                  </a:ext>
                </a:extLst>
              </a:tr>
              <a:tr h="581016">
                <a:tc>
                  <a:txBody>
                    <a:bodyPr/>
                    <a:lstStyle/>
                    <a:p>
                      <a:pPr marL="342900" marR="0" lvl="0" indent="-342900" algn="just">
                        <a:lnSpc>
                          <a:spcPct val="150000"/>
                        </a:lnSpc>
                        <a:spcBef>
                          <a:spcPts val="300"/>
                        </a:spcBef>
                        <a:buFont typeface="Symbol" panose="05050102010706020507" pitchFamily="18" charset="2"/>
                        <a:buChar char=""/>
                      </a:pPr>
                      <a:r>
                        <a:rPr lang="en-GB" sz="1400" dirty="0">
                          <a:effectLst/>
                          <a:latin typeface="Tahoma" panose="020B0604030504040204" pitchFamily="34" charset="0"/>
                          <a:ea typeface="Times New Roman" panose="02020603050405020304" pitchFamily="18" charset="0"/>
                          <a:cs typeface="Times New Roman" panose="02020603050405020304" pitchFamily="18" charset="0"/>
                        </a:rPr>
                        <a:t>Air Service Licence (ASL) issued by the department of Transport.</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70793391"/>
                  </a:ext>
                </a:extLst>
              </a:tr>
              <a:tr h="853854">
                <a:tc>
                  <a:txBody>
                    <a:bodyPr/>
                    <a:lstStyle/>
                    <a:p>
                      <a:pPr marL="342900" marR="0" lvl="0" indent="-342900" algn="just">
                        <a:lnSpc>
                          <a:spcPct val="150000"/>
                        </a:lnSpc>
                        <a:spcBef>
                          <a:spcPts val="300"/>
                        </a:spcBef>
                        <a:buFont typeface="Symbol" panose="05050102010706020507" pitchFamily="18" charset="2"/>
                        <a:buChar char=""/>
                      </a:pPr>
                      <a:r>
                        <a:rPr lang="en-GB" sz="1400" dirty="0">
                          <a:effectLst/>
                          <a:latin typeface="Tahoma" panose="020B0604030504040204" pitchFamily="34" charset="0"/>
                          <a:ea typeface="Times New Roman" panose="02020603050405020304" pitchFamily="18" charset="0"/>
                          <a:cs typeface="Times New Roman" panose="02020603050405020304" pitchFamily="18" charset="0"/>
                        </a:rPr>
                        <a:t>List of all pilots to be deployed on the contract and certified copies of valid Remote Pilot Licenses (RPLs) for each pilot listed.</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52741996"/>
                  </a:ext>
                </a:extLst>
              </a:tr>
              <a:tr h="542848">
                <a:tc>
                  <a:txBody>
                    <a:bodyPr/>
                    <a:lstStyle/>
                    <a:p>
                      <a:pPr marL="342900" marR="0" lvl="0" indent="-342900" algn="just">
                        <a:lnSpc>
                          <a:spcPct val="150000"/>
                        </a:lnSpc>
                        <a:spcBef>
                          <a:spcPts val="300"/>
                        </a:spcBef>
                        <a:buFont typeface="Symbol" panose="05050102010706020507" pitchFamily="18" charset="2"/>
                        <a:buChar char=""/>
                      </a:pPr>
                      <a:r>
                        <a:rPr lang="en-GB" sz="1400" dirty="0">
                          <a:effectLst/>
                          <a:latin typeface="Tahoma" panose="020B0604030504040204" pitchFamily="34" charset="0"/>
                          <a:ea typeface="Times New Roman" panose="02020603050405020304" pitchFamily="18" charset="0"/>
                          <a:cs typeface="Times New Roman" panose="02020603050405020304" pitchFamily="18" charset="0"/>
                        </a:rPr>
                        <a:t>Beyond Visual Line of Sight (BVLOS) approval to conduct BVLOS operations.</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64748327"/>
                  </a:ext>
                </a:extLst>
              </a:tr>
              <a:tr h="853854">
                <a:tc>
                  <a:txBody>
                    <a:bodyPr/>
                    <a:lstStyle/>
                    <a:p>
                      <a:pPr marL="342900" marR="0" lvl="0" indent="-342900" algn="just">
                        <a:lnSpc>
                          <a:spcPct val="150000"/>
                        </a:lnSpc>
                        <a:spcBef>
                          <a:spcPts val="300"/>
                        </a:spcBef>
                        <a:buFont typeface="Symbol" panose="05050102010706020507" pitchFamily="18" charset="2"/>
                        <a:buChar char=""/>
                      </a:pPr>
                      <a:r>
                        <a:rPr lang="en-GB" sz="1400" dirty="0">
                          <a:effectLst/>
                          <a:latin typeface="Tahoma" panose="020B0604030504040204" pitchFamily="34" charset="0"/>
                          <a:ea typeface="Times New Roman" panose="02020603050405020304" pitchFamily="18" charset="0"/>
                          <a:cs typeface="Times New Roman" panose="02020603050405020304" pitchFamily="18" charset="0"/>
                        </a:rPr>
                        <a:t>ICASA Radio Frequency Spectrum Licence issued by ICASA for Unmanned Aerial Surveillance command and control links.</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1437144"/>
                  </a:ext>
                </a:extLst>
              </a:tr>
              <a:tr h="1311880">
                <a:tc>
                  <a:txBody>
                    <a:bodyPr/>
                    <a:lstStyle/>
                    <a:p>
                      <a:pPr marL="342900" marR="0" lvl="0" indent="-342900" algn="just">
                        <a:lnSpc>
                          <a:spcPct val="150000"/>
                        </a:lnSpc>
                        <a:spcBef>
                          <a:spcPts val="300"/>
                        </a:spcBef>
                        <a:buFont typeface="Symbol" panose="05050102010706020507" pitchFamily="18" charset="2"/>
                        <a:buChar char=""/>
                      </a:pPr>
                      <a:r>
                        <a:rPr lang="en-GB" sz="1400" dirty="0">
                          <a:effectLst/>
                          <a:latin typeface="Tahoma" panose="020B0604030504040204" pitchFamily="34" charset="0"/>
                          <a:ea typeface="Times New Roman" panose="02020603050405020304" pitchFamily="18" charset="0"/>
                          <a:cs typeface="Times New Roman" panose="02020603050405020304" pitchFamily="18" charset="0"/>
                        </a:rPr>
                        <a:t>Unmanned Aircraft Systems (UAS) registration Certificate for all UAS to be deployed. To enable verification, bidders MUST submit a list of all UAS to be deployed, detailing make, model, and serial number as well as a certified copy valid SACAA UAS Registration Certificate for each UAS listed.</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13501566"/>
                  </a:ext>
                </a:extLst>
              </a:tr>
            </a:tbl>
          </a:graphicData>
        </a:graphic>
      </p:graphicFrame>
    </p:spTree>
    <p:extLst>
      <p:ext uri="{BB962C8B-B14F-4D97-AF65-F5344CB8AC3E}">
        <p14:creationId xmlns:p14="http://schemas.microsoft.com/office/powerpoint/2010/main" val="3569249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568C7-CE24-3B47-5986-125E9EA630B9}"/>
            </a:ext>
          </a:extLst>
        </p:cNvPr>
        <p:cNvGrpSpPr/>
        <p:nvPr/>
      </p:nvGrpSpPr>
      <p:grpSpPr>
        <a:xfrm>
          <a:off x="0" y="0"/>
          <a:ext cx="0" cy="0"/>
          <a:chOff x="0" y="0"/>
          <a:chExt cx="0" cy="0"/>
        </a:xfrm>
      </p:grpSpPr>
      <p:sp>
        <p:nvSpPr>
          <p:cNvPr id="20" name="Subtitle 19">
            <a:extLst>
              <a:ext uri="{FF2B5EF4-FFF2-40B4-BE49-F238E27FC236}">
                <a16:creationId xmlns:a16="http://schemas.microsoft.com/office/drawing/2014/main" id="{4B91F9DB-14EE-C7E3-14B7-D8426ED423AB}"/>
              </a:ext>
            </a:extLst>
          </p:cNvPr>
          <p:cNvSpPr>
            <a:spLocks noGrp="1"/>
          </p:cNvSpPr>
          <p:nvPr>
            <p:ph type="subTitle" idx="1"/>
          </p:nvPr>
        </p:nvSpPr>
        <p:spPr>
          <a:xfrm>
            <a:off x="152400" y="321732"/>
            <a:ext cx="11604171" cy="5801481"/>
          </a:xfrm>
        </p:spPr>
        <p:txBody>
          <a:bodyPr/>
          <a:lstStyle/>
          <a:p>
            <a:pPr marR="0" lvl="1" algn="l">
              <a:lnSpc>
                <a:spcPct val="150000"/>
              </a:lnSpc>
              <a:spcBef>
                <a:spcPts val="1200"/>
              </a:spcBef>
              <a:tabLst>
                <a:tab pos="540385" algn="l"/>
                <a:tab pos="720725" algn="l"/>
              </a:tabLst>
            </a:pPr>
            <a:r>
              <a:rPr lang="en-GB" sz="2000" b="1" kern="1600" dirty="0">
                <a:effectLst/>
                <a:latin typeface="Tahoma" panose="020B0604030504040204" pitchFamily="34" charset="0"/>
                <a:cs typeface="Times New Roman" panose="02020603050405020304" pitchFamily="18" charset="0"/>
              </a:rPr>
              <a:t>STEP </a:t>
            </a:r>
            <a:r>
              <a:rPr lang="en-GB" b="1" kern="1600" dirty="0">
                <a:latin typeface="Tahoma" panose="020B0604030504040204" pitchFamily="34" charset="0"/>
                <a:cs typeface="Times New Roman" panose="02020603050405020304" pitchFamily="18" charset="0"/>
              </a:rPr>
              <a:t>THREE</a:t>
            </a:r>
            <a:r>
              <a:rPr lang="en-GB" sz="2000" b="1" kern="1600" dirty="0">
                <a:effectLst/>
                <a:latin typeface="Tahoma" panose="020B0604030504040204" pitchFamily="34" charset="0"/>
                <a:cs typeface="Times New Roman" panose="02020603050405020304" pitchFamily="18" charset="0"/>
              </a:rPr>
              <a:t>: Minimum Threshold 80% for Technical Criteria</a:t>
            </a:r>
            <a:endParaRPr lang="en-ZA" sz="2000" b="1" kern="1600" dirty="0">
              <a:effectLst/>
              <a:latin typeface="Tahoma" panose="020B0604030504040204" pitchFamily="34" charset="0"/>
              <a:cs typeface="Times New Roman" panose="02020603050405020304" pitchFamily="18" charset="0"/>
            </a:endParaRPr>
          </a:p>
        </p:txBody>
      </p:sp>
      <p:graphicFrame>
        <p:nvGraphicFramePr>
          <p:cNvPr id="7" name="Table 6">
            <a:extLst>
              <a:ext uri="{FF2B5EF4-FFF2-40B4-BE49-F238E27FC236}">
                <a16:creationId xmlns:a16="http://schemas.microsoft.com/office/drawing/2014/main" id="{A2D0F544-4750-DFAA-C3C7-577122B739CA}"/>
              </a:ext>
            </a:extLst>
          </p:cNvPr>
          <p:cNvGraphicFramePr>
            <a:graphicFrameLocks noGrp="1"/>
          </p:cNvGraphicFramePr>
          <p:nvPr>
            <p:extLst>
              <p:ext uri="{D42A27DB-BD31-4B8C-83A1-F6EECF244321}">
                <p14:modId xmlns:p14="http://schemas.microsoft.com/office/powerpoint/2010/main" val="225299109"/>
              </p:ext>
            </p:extLst>
          </p:nvPr>
        </p:nvGraphicFramePr>
        <p:xfrm>
          <a:off x="285750" y="897160"/>
          <a:ext cx="11220450" cy="5470525"/>
        </p:xfrm>
        <a:graphic>
          <a:graphicData uri="http://schemas.openxmlformats.org/drawingml/2006/table">
            <a:tbl>
              <a:tblPr firstRow="1" firstCol="1" bandRow="1"/>
              <a:tblGrid>
                <a:gridCol w="6273580">
                  <a:extLst>
                    <a:ext uri="{9D8B030D-6E8A-4147-A177-3AD203B41FA5}">
                      <a16:colId xmlns:a16="http://schemas.microsoft.com/office/drawing/2014/main" val="261045219"/>
                    </a:ext>
                  </a:extLst>
                </a:gridCol>
                <a:gridCol w="1748375">
                  <a:extLst>
                    <a:ext uri="{9D8B030D-6E8A-4147-A177-3AD203B41FA5}">
                      <a16:colId xmlns:a16="http://schemas.microsoft.com/office/drawing/2014/main" val="462369664"/>
                    </a:ext>
                  </a:extLst>
                </a:gridCol>
                <a:gridCol w="3198495">
                  <a:extLst>
                    <a:ext uri="{9D8B030D-6E8A-4147-A177-3AD203B41FA5}">
                      <a16:colId xmlns:a16="http://schemas.microsoft.com/office/drawing/2014/main" val="314985499"/>
                    </a:ext>
                  </a:extLst>
                </a:gridCol>
              </a:tblGrid>
              <a:tr h="182609">
                <a:tc>
                  <a:txBody>
                    <a:bodyPr/>
                    <a:lstStyle/>
                    <a:p>
                      <a:pPr marL="0" marR="0" algn="ctr">
                        <a:lnSpc>
                          <a:spcPct val="150000"/>
                        </a:lnSpc>
                        <a:spcBef>
                          <a:spcPts val="300"/>
                        </a:spcBef>
                        <a:spcAft>
                          <a:spcPts val="300"/>
                        </a:spcAft>
                        <a:buNone/>
                      </a:pPr>
                      <a:r>
                        <a:rPr lang="en-GB" sz="400" b="1"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Technical Evaluation Criteria</a:t>
                      </a:r>
                      <a:endParaRPr lang="en-ZA" sz="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27240" marR="272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gn="ctr">
                        <a:lnSpc>
                          <a:spcPct val="150000"/>
                        </a:lnSpc>
                        <a:spcBef>
                          <a:spcPts val="300"/>
                        </a:spcBef>
                        <a:spcAft>
                          <a:spcPts val="300"/>
                        </a:spcAft>
                        <a:buNone/>
                      </a:pPr>
                      <a:r>
                        <a:rPr lang="en-GB" sz="400" b="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Points Weightings</a:t>
                      </a:r>
                      <a:endParaRPr lang="en-ZA" sz="400">
                        <a:effectLst/>
                        <a:latin typeface="Tahoma" panose="020B0604030504040204" pitchFamily="34" charset="0"/>
                        <a:ea typeface="Times New Roman" panose="02020603050405020304" pitchFamily="18" charset="0"/>
                        <a:cs typeface="Times New Roman" panose="02020603050405020304" pitchFamily="18" charset="0"/>
                      </a:endParaRPr>
                    </a:p>
                  </a:txBody>
                  <a:tcPr marL="27240" marR="272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gn="ctr">
                        <a:lnSpc>
                          <a:spcPct val="150000"/>
                        </a:lnSpc>
                        <a:spcBef>
                          <a:spcPts val="300"/>
                        </a:spcBef>
                        <a:spcAft>
                          <a:spcPts val="300"/>
                        </a:spcAft>
                        <a:buNone/>
                      </a:pPr>
                      <a:r>
                        <a:rPr lang="en-GB" sz="400" b="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Scoring guideline</a:t>
                      </a:r>
                      <a:endParaRPr lang="en-ZA" sz="40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ctr">
                        <a:lnSpc>
                          <a:spcPct val="150000"/>
                        </a:lnSpc>
                        <a:spcBef>
                          <a:spcPts val="300"/>
                        </a:spcBef>
                        <a:spcAft>
                          <a:spcPts val="300"/>
                        </a:spcAft>
                        <a:buNone/>
                      </a:pPr>
                      <a:r>
                        <a:rPr lang="en-GB" sz="400" b="1">
                          <a:effectLst/>
                          <a:latin typeface="Tahoma" panose="020B0604030504040204" pitchFamily="34" charset="0"/>
                          <a:ea typeface="Times New Roman" panose="02020603050405020304" pitchFamily="18" charset="0"/>
                          <a:cs typeface="Tahoma" panose="020B0604030504040204" pitchFamily="34" charset="0"/>
                        </a:rPr>
                        <a:t> </a:t>
                      </a:r>
                      <a:endParaRPr lang="en-ZA" sz="400">
                        <a:effectLst/>
                        <a:latin typeface="Tahoma" panose="020B0604030504040204" pitchFamily="34" charset="0"/>
                        <a:ea typeface="Times New Roman" panose="02020603050405020304" pitchFamily="18" charset="0"/>
                        <a:cs typeface="Times New Roman" panose="02020603050405020304" pitchFamily="18" charset="0"/>
                      </a:endParaRPr>
                    </a:p>
                  </a:txBody>
                  <a:tcPr marL="27240" marR="272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extLst>
                  <a:ext uri="{0D108BD9-81ED-4DB2-BD59-A6C34878D82A}">
                    <a16:rowId xmlns:a16="http://schemas.microsoft.com/office/drawing/2014/main" val="662129405"/>
                  </a:ext>
                </a:extLst>
              </a:tr>
              <a:tr h="4168729">
                <a:tc>
                  <a:txBody>
                    <a:bodyPr/>
                    <a:lstStyle/>
                    <a:p>
                      <a:pPr marL="0" marR="0" algn="just">
                        <a:lnSpc>
                          <a:spcPct val="150000"/>
                        </a:lnSpc>
                        <a:spcBef>
                          <a:spcPts val="300"/>
                        </a:spcBef>
                        <a:spcAft>
                          <a:spcPts val="300"/>
                        </a:spcAft>
                        <a:buNone/>
                        <a:tabLst>
                          <a:tab pos="291465" algn="l"/>
                        </a:tabLst>
                      </a:pPr>
                      <a:r>
                        <a:rPr lang="en-GB" sz="600" dirty="0">
                          <a:effectLst/>
                          <a:latin typeface="Tahoma" panose="020B0604030504040204" pitchFamily="34" charset="0"/>
                          <a:ea typeface="Times New Roman" panose="02020603050405020304" pitchFamily="18" charset="0"/>
                          <a:cs typeface="Tahoma" panose="020B0604030504040204" pitchFamily="34" charset="0"/>
                        </a:rPr>
                        <a:t>Proof of the bidding company's years in the security industry.</a:t>
                      </a:r>
                      <a:endParaRPr lang="en-ZA" sz="6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spcAft>
                          <a:spcPts val="300"/>
                        </a:spcAft>
                        <a:buNone/>
                        <a:tabLst>
                          <a:tab pos="291465" algn="l"/>
                        </a:tabLst>
                      </a:pPr>
                      <a:r>
                        <a:rPr lang="en-GB" sz="600" dirty="0">
                          <a:effectLst/>
                          <a:latin typeface="Tahoma" panose="020B0604030504040204" pitchFamily="34" charset="0"/>
                          <a:ea typeface="Times New Roman" panose="02020603050405020304" pitchFamily="18" charset="0"/>
                          <a:cs typeface="Tahoma" panose="020B0604030504040204" pitchFamily="34" charset="0"/>
                        </a:rPr>
                        <a:t>The scoring matrix for evaluating Previous Similar Experience is designed to assess the company’s bidding capability and proven track-record in providing security services in the rail infrastructure or </a:t>
                      </a:r>
                      <a:r>
                        <a:rPr lang="en-GB" sz="6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National Key Point environments.</a:t>
                      </a:r>
                      <a:endParaRPr lang="en-ZA" sz="6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spcAft>
                          <a:spcPts val="300"/>
                        </a:spcAft>
                        <a:buNone/>
                        <a:tabLst>
                          <a:tab pos="291465" algn="l"/>
                        </a:tabLst>
                      </a:pPr>
                      <a:r>
                        <a:rPr lang="en-GB" sz="6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Acceptable proof for rail infrastructure experience includes but is not limited to the following entities: (TRIM, TFR, PRASA, Bombela, Botswana Rail, Eswatini Railways ETC)  </a:t>
                      </a:r>
                      <a:endParaRPr lang="en-ZA" sz="6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spcAft>
                          <a:spcPts val="300"/>
                        </a:spcAft>
                        <a:buNone/>
                        <a:tabLst>
                          <a:tab pos="291465" algn="l"/>
                        </a:tabLst>
                      </a:pPr>
                      <a:r>
                        <a:rPr lang="en-GB" sz="6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Acceptable proof for National Key Points will be informed by list of designated National Key Points.</a:t>
                      </a:r>
                      <a:endParaRPr lang="en-ZA" sz="6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spcAft>
                          <a:spcPts val="300"/>
                        </a:spcAft>
                        <a:buNone/>
                        <a:tabLst>
                          <a:tab pos="291465" algn="l"/>
                        </a:tabLst>
                      </a:pPr>
                      <a:r>
                        <a:rPr lang="en-GB" sz="6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The bidder shall submit reference letters from current or previous customers to substantiate the following:</a:t>
                      </a:r>
                      <a:endParaRPr lang="en-ZA" sz="6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spcAft>
                          <a:spcPts val="300"/>
                        </a:spcAft>
                        <a:buNone/>
                        <a:tabLst>
                          <a:tab pos="291465" algn="l"/>
                        </a:tabLst>
                      </a:pPr>
                      <a:r>
                        <a:rPr lang="en-GB" sz="600" dirty="0">
                          <a:effectLst/>
                          <a:latin typeface="Tahoma" panose="020B0604030504040204" pitchFamily="34" charset="0"/>
                          <a:ea typeface="Times New Roman" panose="02020603050405020304" pitchFamily="18" charset="0"/>
                          <a:cs typeface="Tahoma" panose="020B0604030504040204" pitchFamily="34" charset="0"/>
                        </a:rPr>
                        <a:t>The number of years the bidding company has operated in the rail infrastructure or National Key Point security services.</a:t>
                      </a:r>
                      <a:endParaRPr lang="en-ZA" sz="6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spcAft>
                          <a:spcPts val="300"/>
                        </a:spcAft>
                        <a:buNone/>
                        <a:tabLst>
                          <a:tab pos="291465" algn="l"/>
                        </a:tabLst>
                      </a:pPr>
                      <a:r>
                        <a:rPr lang="en-GB" sz="600" dirty="0">
                          <a:effectLst/>
                          <a:latin typeface="Tahoma" panose="020B0604030504040204" pitchFamily="34" charset="0"/>
                          <a:ea typeface="Times New Roman" panose="02020603050405020304" pitchFamily="18" charset="0"/>
                          <a:cs typeface="Tahoma" panose="020B0604030504040204" pitchFamily="34" charset="0"/>
                        </a:rPr>
                        <a:t>It is a requirement that the bidder should have a minimum of five (05) years in rail infrastructure or National Key Point protection. To demonstrate experience in the delivery of the required security services, the bidding company shall supply a minimum of 3 reference letters from the bidding company’s past or present clients. </a:t>
                      </a:r>
                      <a:endParaRPr lang="en-ZA" sz="6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spcAft>
                          <a:spcPts val="300"/>
                        </a:spcAft>
                        <a:buNone/>
                        <a:tabLst>
                          <a:tab pos="291465" algn="l"/>
                        </a:tabLst>
                      </a:pPr>
                      <a:r>
                        <a:rPr lang="en-GB" sz="600" dirty="0">
                          <a:effectLst/>
                          <a:latin typeface="Tahoma" panose="020B0604030504040204" pitchFamily="34" charset="0"/>
                          <a:ea typeface="Times New Roman" panose="02020603050405020304" pitchFamily="18" charset="0"/>
                          <a:cs typeface="Tahoma" panose="020B0604030504040204" pitchFamily="34" charset="0"/>
                        </a:rPr>
                        <a:t>Each reference letter shall be accompanied by a corresponding contract award letter. Any reference letter and contract award letter that do not correspond will be deemed non-responsive and not considered during evaluation.  The contract award letters shall meet the requirements below:</a:t>
                      </a:r>
                      <a:endParaRPr lang="en-ZA" sz="6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spcAft>
                          <a:spcPts val="300"/>
                        </a:spcAft>
                        <a:buNone/>
                        <a:tabLst>
                          <a:tab pos="291465" algn="l"/>
                        </a:tabLst>
                      </a:pPr>
                      <a:r>
                        <a:rPr lang="en-GB" sz="600" dirty="0">
                          <a:effectLst/>
                          <a:latin typeface="Tahoma" panose="020B0604030504040204" pitchFamily="34" charset="0"/>
                          <a:ea typeface="Times New Roman" panose="02020603050405020304" pitchFamily="18" charset="0"/>
                          <a:cs typeface="Tahoma" panose="020B0604030504040204" pitchFamily="34" charset="0"/>
                        </a:rPr>
                        <a:t>1. Be on the referee’s client's letterhead;</a:t>
                      </a:r>
                      <a:endParaRPr lang="en-ZA" sz="6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spcAft>
                          <a:spcPts val="300"/>
                        </a:spcAft>
                        <a:buNone/>
                        <a:tabLst>
                          <a:tab pos="291465" algn="l"/>
                        </a:tabLst>
                      </a:pPr>
                      <a:r>
                        <a:rPr lang="en-GB" sz="600" dirty="0">
                          <a:effectLst/>
                          <a:latin typeface="Tahoma" panose="020B0604030504040204" pitchFamily="34" charset="0"/>
                          <a:ea typeface="Times New Roman" panose="02020603050405020304" pitchFamily="18" charset="0"/>
                          <a:cs typeface="Tahoma" panose="020B0604030504040204" pitchFamily="34" charset="0"/>
                        </a:rPr>
                        <a:t>2. Be signed off by the bidding company’s client</a:t>
                      </a:r>
                      <a:endParaRPr lang="en-ZA" sz="6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spcAft>
                          <a:spcPts val="300"/>
                        </a:spcAft>
                        <a:buNone/>
                        <a:tabLst>
                          <a:tab pos="291465" algn="l"/>
                        </a:tabLst>
                      </a:pPr>
                      <a:r>
                        <a:rPr lang="en-GB" sz="600" dirty="0">
                          <a:effectLst/>
                          <a:latin typeface="Tahoma" panose="020B0604030504040204" pitchFamily="34" charset="0"/>
                          <a:ea typeface="Times New Roman" panose="02020603050405020304" pitchFamily="18" charset="0"/>
                          <a:cs typeface="Tahoma" panose="020B0604030504040204" pitchFamily="34" charset="0"/>
                        </a:rPr>
                        <a:t>3. Be dated;</a:t>
                      </a:r>
                      <a:endParaRPr lang="en-ZA" sz="6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spcAft>
                          <a:spcPts val="300"/>
                        </a:spcAft>
                        <a:buNone/>
                        <a:tabLst>
                          <a:tab pos="291465" algn="l"/>
                        </a:tabLst>
                      </a:pPr>
                      <a:r>
                        <a:rPr lang="en-GB" sz="600" dirty="0">
                          <a:effectLst/>
                          <a:latin typeface="Tahoma" panose="020B0604030504040204" pitchFamily="34" charset="0"/>
                          <a:ea typeface="Times New Roman" panose="02020603050405020304" pitchFamily="18" charset="0"/>
                          <a:cs typeface="Tahoma" panose="020B0604030504040204" pitchFamily="34" charset="0"/>
                        </a:rPr>
                        <a:t>4. Provide contactable references; </a:t>
                      </a:r>
                      <a:endParaRPr lang="en-ZA" sz="6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spcAft>
                          <a:spcPts val="300"/>
                        </a:spcAft>
                        <a:buNone/>
                        <a:tabLst>
                          <a:tab pos="291465" algn="l"/>
                        </a:tabLst>
                      </a:pPr>
                      <a:r>
                        <a:rPr lang="en-GB" sz="600" dirty="0">
                          <a:effectLst/>
                          <a:latin typeface="Tahoma" panose="020B0604030504040204" pitchFamily="34" charset="0"/>
                          <a:ea typeface="Times New Roman" panose="02020603050405020304" pitchFamily="18" charset="0"/>
                          <a:cs typeface="Tahoma" panose="020B0604030504040204" pitchFamily="34" charset="0"/>
                        </a:rPr>
                        <a:t>5. Provide description of security services provided by the bidding company; and</a:t>
                      </a:r>
                      <a:endParaRPr lang="en-ZA" sz="6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spcAft>
                          <a:spcPts val="300"/>
                        </a:spcAft>
                        <a:buNone/>
                        <a:tabLst>
                          <a:tab pos="291465" algn="l"/>
                        </a:tabLst>
                      </a:pPr>
                      <a:r>
                        <a:rPr lang="en-GB" sz="600" dirty="0">
                          <a:effectLst/>
                          <a:latin typeface="Tahoma" panose="020B0604030504040204" pitchFamily="34" charset="0"/>
                          <a:ea typeface="Times New Roman" panose="02020603050405020304" pitchFamily="18" charset="0"/>
                          <a:cs typeface="Tahoma" panose="020B0604030504040204" pitchFamily="34" charset="0"/>
                        </a:rPr>
                        <a:t>6. State the contract period.</a:t>
                      </a:r>
                      <a:endParaRPr lang="en-ZA" sz="6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spcAft>
                          <a:spcPts val="300"/>
                        </a:spcAft>
                        <a:buNone/>
                        <a:tabLst>
                          <a:tab pos="291465" algn="l"/>
                        </a:tabLst>
                      </a:pPr>
                      <a:r>
                        <a:rPr lang="en-GB" sz="600" dirty="0">
                          <a:effectLst/>
                          <a:latin typeface="Tahoma" panose="020B0604030504040204" pitchFamily="34" charset="0"/>
                          <a:ea typeface="Times New Roman" panose="02020603050405020304" pitchFamily="18" charset="0"/>
                          <a:cs typeface="Tahoma" panose="020B0604030504040204" pitchFamily="34" charset="0"/>
                        </a:rPr>
                        <a:t>The reference letters shall meet the requirements below:</a:t>
                      </a:r>
                      <a:endParaRPr lang="en-ZA" sz="6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spcAft>
                          <a:spcPts val="300"/>
                        </a:spcAft>
                        <a:buNone/>
                        <a:tabLst>
                          <a:tab pos="291465" algn="l"/>
                        </a:tabLst>
                      </a:pPr>
                      <a:r>
                        <a:rPr lang="en-GB" sz="600" dirty="0">
                          <a:effectLst/>
                          <a:latin typeface="Tahoma" panose="020B0604030504040204" pitchFamily="34" charset="0"/>
                          <a:ea typeface="Times New Roman" panose="02020603050405020304" pitchFamily="18" charset="0"/>
                          <a:cs typeface="Tahoma" panose="020B0604030504040204" pitchFamily="34" charset="0"/>
                        </a:rPr>
                        <a:t>1. Be on the referee’s client's letterhead;</a:t>
                      </a:r>
                      <a:endParaRPr lang="en-ZA" sz="6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spcAft>
                          <a:spcPts val="300"/>
                        </a:spcAft>
                        <a:buNone/>
                        <a:tabLst>
                          <a:tab pos="291465" algn="l"/>
                        </a:tabLst>
                      </a:pPr>
                      <a:r>
                        <a:rPr lang="en-GB" sz="600" dirty="0">
                          <a:effectLst/>
                          <a:latin typeface="Tahoma" panose="020B0604030504040204" pitchFamily="34" charset="0"/>
                          <a:ea typeface="Times New Roman" panose="02020603050405020304" pitchFamily="18" charset="0"/>
                          <a:cs typeface="Tahoma" panose="020B0604030504040204" pitchFamily="34" charset="0"/>
                        </a:rPr>
                        <a:t>2. Be signed off by the referee’s client;</a:t>
                      </a:r>
                      <a:endParaRPr lang="en-ZA" sz="6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spcAft>
                          <a:spcPts val="300"/>
                        </a:spcAft>
                        <a:buNone/>
                        <a:tabLst>
                          <a:tab pos="291465" algn="l"/>
                        </a:tabLst>
                      </a:pPr>
                      <a:r>
                        <a:rPr lang="en-GB" sz="600" dirty="0">
                          <a:effectLst/>
                          <a:latin typeface="Tahoma" panose="020B0604030504040204" pitchFamily="34" charset="0"/>
                          <a:ea typeface="Times New Roman" panose="02020603050405020304" pitchFamily="18" charset="0"/>
                          <a:cs typeface="Tahoma" panose="020B0604030504040204" pitchFamily="34" charset="0"/>
                        </a:rPr>
                        <a:t>3. Be dated;</a:t>
                      </a:r>
                      <a:endParaRPr lang="en-ZA" sz="6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spcAft>
                          <a:spcPts val="300"/>
                        </a:spcAft>
                        <a:buNone/>
                        <a:tabLst>
                          <a:tab pos="291465" algn="l"/>
                        </a:tabLst>
                      </a:pPr>
                      <a:r>
                        <a:rPr lang="en-GB" sz="600" dirty="0">
                          <a:effectLst/>
                          <a:latin typeface="Tahoma" panose="020B0604030504040204" pitchFamily="34" charset="0"/>
                          <a:ea typeface="Times New Roman" panose="02020603050405020304" pitchFamily="18" charset="0"/>
                          <a:cs typeface="Tahoma" panose="020B0604030504040204" pitchFamily="34" charset="0"/>
                        </a:rPr>
                        <a:t>4. Provide contactable references;</a:t>
                      </a:r>
                      <a:endParaRPr lang="en-ZA" sz="6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spcAft>
                          <a:spcPts val="300"/>
                        </a:spcAft>
                        <a:buNone/>
                        <a:tabLst>
                          <a:tab pos="291465" algn="l"/>
                        </a:tabLst>
                      </a:pPr>
                      <a:r>
                        <a:rPr lang="en-GB" sz="600" dirty="0">
                          <a:effectLst/>
                          <a:latin typeface="Tahoma" panose="020B0604030504040204" pitchFamily="34" charset="0"/>
                          <a:ea typeface="Times New Roman" panose="02020603050405020304" pitchFamily="18" charset="0"/>
                          <a:cs typeface="Tahoma" panose="020B0604030504040204" pitchFamily="34" charset="0"/>
                        </a:rPr>
                        <a:t>5. Provide brief details of the types of security services provided by the bidding company. </a:t>
                      </a:r>
                      <a:endParaRPr lang="en-ZA" sz="6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spcAft>
                          <a:spcPts val="300"/>
                        </a:spcAft>
                        <a:buNone/>
                        <a:tabLst>
                          <a:tab pos="291465" algn="l"/>
                        </a:tabLst>
                      </a:pPr>
                      <a:r>
                        <a:rPr lang="en-GB" sz="600" dirty="0">
                          <a:effectLst/>
                          <a:latin typeface="Tahoma" panose="020B0604030504040204" pitchFamily="34" charset="0"/>
                          <a:ea typeface="Times New Roman" panose="02020603050405020304" pitchFamily="18" charset="0"/>
                          <a:cs typeface="Tahoma" panose="020B0604030504040204" pitchFamily="34" charset="0"/>
                        </a:rPr>
                        <a:t>6. State the contract period.</a:t>
                      </a:r>
                      <a:endParaRPr lang="en-ZA" sz="6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spcAft>
                          <a:spcPts val="300"/>
                        </a:spcAft>
                        <a:buNone/>
                        <a:tabLst>
                          <a:tab pos="291465" algn="l"/>
                        </a:tabLst>
                      </a:pPr>
                      <a:r>
                        <a:rPr lang="en-GB" sz="600" dirty="0">
                          <a:effectLst/>
                          <a:latin typeface="Tahoma" panose="020B0604030504040204" pitchFamily="34" charset="0"/>
                          <a:ea typeface="Times New Roman" panose="02020603050405020304" pitchFamily="18" charset="0"/>
                          <a:cs typeface="Tahoma" panose="020B0604030504040204" pitchFamily="34" charset="0"/>
                        </a:rPr>
                        <a:t>NOTE: TRIM reserves the right to contact references for verification."</a:t>
                      </a:r>
                      <a:endParaRPr lang="en-ZA" sz="6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spcAft>
                          <a:spcPts val="300"/>
                        </a:spcAft>
                        <a:buNone/>
                        <a:tabLst>
                          <a:tab pos="291465" algn="l"/>
                        </a:tabLst>
                      </a:pPr>
                      <a:r>
                        <a:rPr lang="en-GB" sz="600" dirty="0">
                          <a:effectLst/>
                          <a:latin typeface="Tahoma" panose="020B0604030504040204" pitchFamily="34" charset="0"/>
                          <a:ea typeface="Times New Roman" panose="02020603050405020304" pitchFamily="18" charset="0"/>
                          <a:cs typeface="Tahoma" panose="020B0604030504040204" pitchFamily="34" charset="0"/>
                        </a:rPr>
                        <a:t> </a:t>
                      </a:r>
                      <a:endParaRPr lang="en-ZA" sz="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27240" marR="27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600"/>
                        </a:spcBef>
                        <a:spcAft>
                          <a:spcPts val="300"/>
                        </a:spcAft>
                        <a:buNone/>
                      </a:pPr>
                      <a:r>
                        <a:rPr lang="en-GB" sz="600" dirty="0">
                          <a:effectLst/>
                          <a:latin typeface="Tahoma" panose="020B0604030504040204" pitchFamily="34" charset="0"/>
                          <a:ea typeface="Times New Roman" panose="02020603050405020304" pitchFamily="18" charset="0"/>
                          <a:cs typeface="Tahoma" panose="020B0604030504040204" pitchFamily="34" charset="0"/>
                        </a:rPr>
                        <a:t>20%</a:t>
                      </a:r>
                      <a:endParaRPr lang="en-ZA" sz="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27240" marR="27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just">
                        <a:lnSpc>
                          <a:spcPct val="150000"/>
                        </a:lnSpc>
                        <a:spcBef>
                          <a:spcPts val="600"/>
                        </a:spcBef>
                        <a:spcAft>
                          <a:spcPts val="300"/>
                        </a:spcAft>
                        <a:buNone/>
                      </a:pPr>
                      <a:r>
                        <a:rPr lang="en-GB" sz="600" dirty="0">
                          <a:effectLst/>
                          <a:latin typeface="Tahoma" panose="020B0604030504040204" pitchFamily="34" charset="0"/>
                          <a:ea typeface="Times New Roman" panose="02020603050405020304" pitchFamily="18" charset="0"/>
                          <a:cs typeface="Tahoma" panose="020B0604030504040204" pitchFamily="34" charset="0"/>
                        </a:rPr>
                        <a:t>0 = No submission, fraudulent information was submitted, non-compliant documents were submitted, the bidder submitted less than 3 reference letters, the reference letters submitted illustrate that the bidding company has less than 5 years’ experience in the provision of the required security services. - (0,00%)</a:t>
                      </a:r>
                      <a:endParaRPr lang="en-ZA" sz="6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600"/>
                        </a:spcBef>
                        <a:spcAft>
                          <a:spcPts val="300"/>
                        </a:spcAft>
                        <a:buNone/>
                      </a:pPr>
                      <a:r>
                        <a:rPr lang="en-GB" sz="600" dirty="0">
                          <a:effectLst/>
                          <a:latin typeface="Tahoma" panose="020B0604030504040204" pitchFamily="34" charset="0"/>
                          <a:ea typeface="Times New Roman" panose="02020603050405020304" pitchFamily="18" charset="0"/>
                          <a:cs typeface="Tahoma" panose="020B0604030504040204" pitchFamily="34" charset="0"/>
                        </a:rPr>
                        <a:t>1 = 3 or more Compliant documents submitted show that the bidding company has a minimum of 5 to 7 years’ cumulative experience in performing the required security services. - (10.00%)</a:t>
                      </a:r>
                      <a:endParaRPr lang="en-ZA" sz="6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600"/>
                        </a:spcBef>
                        <a:spcAft>
                          <a:spcPts val="300"/>
                        </a:spcAft>
                        <a:buNone/>
                      </a:pPr>
                      <a:r>
                        <a:rPr lang="en-GB" sz="600" dirty="0">
                          <a:effectLst/>
                          <a:latin typeface="Tahoma" panose="020B0604030504040204" pitchFamily="34" charset="0"/>
                          <a:ea typeface="Times New Roman" panose="02020603050405020304" pitchFamily="18" charset="0"/>
                          <a:cs typeface="Tahoma" panose="020B0604030504040204" pitchFamily="34" charset="0"/>
                        </a:rPr>
                        <a:t>2 = 3 or more Compliant documents submitted illustrate that the bidding company has 8 years’ cumulative experience or more in performing the required security services. - (20.00%)</a:t>
                      </a:r>
                      <a:endParaRPr lang="en-ZA" sz="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27240" marR="27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00564376"/>
                  </a:ext>
                </a:extLst>
              </a:tr>
            </a:tbl>
          </a:graphicData>
        </a:graphic>
      </p:graphicFrame>
    </p:spTree>
    <p:extLst>
      <p:ext uri="{BB962C8B-B14F-4D97-AF65-F5344CB8AC3E}">
        <p14:creationId xmlns:p14="http://schemas.microsoft.com/office/powerpoint/2010/main" val="41112279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81EC1-33E6-5641-C923-D29086155427}"/>
            </a:ext>
          </a:extLst>
        </p:cNvPr>
        <p:cNvGrpSpPr/>
        <p:nvPr/>
      </p:nvGrpSpPr>
      <p:grpSpPr>
        <a:xfrm>
          <a:off x="0" y="0"/>
          <a:ext cx="0" cy="0"/>
          <a:chOff x="0" y="0"/>
          <a:chExt cx="0" cy="0"/>
        </a:xfrm>
      </p:grpSpPr>
      <p:sp>
        <p:nvSpPr>
          <p:cNvPr id="20" name="Subtitle 19">
            <a:extLst>
              <a:ext uri="{FF2B5EF4-FFF2-40B4-BE49-F238E27FC236}">
                <a16:creationId xmlns:a16="http://schemas.microsoft.com/office/drawing/2014/main" id="{634B7DBC-0987-A071-6724-EF3F34DCE294}"/>
              </a:ext>
            </a:extLst>
          </p:cNvPr>
          <p:cNvSpPr>
            <a:spLocks noGrp="1"/>
          </p:cNvSpPr>
          <p:nvPr>
            <p:ph type="subTitle" idx="1"/>
          </p:nvPr>
        </p:nvSpPr>
        <p:spPr>
          <a:xfrm>
            <a:off x="152400" y="321732"/>
            <a:ext cx="11604171" cy="5801481"/>
          </a:xfrm>
        </p:spPr>
        <p:txBody>
          <a:bodyPr/>
          <a:lstStyle/>
          <a:p>
            <a:pPr marR="0" lvl="1" algn="l">
              <a:lnSpc>
                <a:spcPct val="150000"/>
              </a:lnSpc>
              <a:spcBef>
                <a:spcPts val="1200"/>
              </a:spcBef>
              <a:tabLst>
                <a:tab pos="540385" algn="l"/>
                <a:tab pos="720725" algn="l"/>
              </a:tabLst>
            </a:pPr>
            <a:r>
              <a:rPr lang="en-GB" sz="2000" b="1" kern="1600" dirty="0">
                <a:effectLst/>
                <a:latin typeface="Tahoma" panose="020B0604030504040204" pitchFamily="34" charset="0"/>
                <a:cs typeface="Times New Roman" panose="02020603050405020304" pitchFamily="18" charset="0"/>
              </a:rPr>
              <a:t>STEP THREE: Minimum Threshold 80% for Technical Criteria</a:t>
            </a:r>
            <a:endParaRPr lang="en-ZA" sz="2000" b="1" kern="1600" dirty="0">
              <a:effectLst/>
              <a:latin typeface="Tahoma" panose="020B060403050404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65E6D0DF-865A-589F-97F6-20D92DAF9C5C}"/>
              </a:ext>
            </a:extLst>
          </p:cNvPr>
          <p:cNvPicPr>
            <a:picLocks noChangeAspect="1"/>
          </p:cNvPicPr>
          <p:nvPr/>
        </p:nvPicPr>
        <p:blipFill>
          <a:blip r:embed="rId3"/>
          <a:stretch>
            <a:fillRect/>
          </a:stretch>
        </p:blipFill>
        <p:spPr>
          <a:xfrm>
            <a:off x="5991210" y="3390894"/>
            <a:ext cx="209579" cy="76211"/>
          </a:xfrm>
          <a:prstGeom prst="rect">
            <a:avLst/>
          </a:prstGeom>
        </p:spPr>
      </p:pic>
      <p:pic>
        <p:nvPicPr>
          <p:cNvPr id="6" name="Picture 5">
            <a:extLst>
              <a:ext uri="{FF2B5EF4-FFF2-40B4-BE49-F238E27FC236}">
                <a16:creationId xmlns:a16="http://schemas.microsoft.com/office/drawing/2014/main" id="{06D1DB28-6113-BB2A-B580-7B4823982460}"/>
              </a:ext>
            </a:extLst>
          </p:cNvPr>
          <p:cNvPicPr>
            <a:picLocks noChangeAspect="1"/>
          </p:cNvPicPr>
          <p:nvPr/>
        </p:nvPicPr>
        <p:blipFill>
          <a:blip r:embed="rId3"/>
          <a:stretch>
            <a:fillRect/>
          </a:stretch>
        </p:blipFill>
        <p:spPr>
          <a:xfrm>
            <a:off x="5991210" y="3390894"/>
            <a:ext cx="209579" cy="76211"/>
          </a:xfrm>
          <a:prstGeom prst="rect">
            <a:avLst/>
          </a:prstGeom>
        </p:spPr>
      </p:pic>
      <p:graphicFrame>
        <p:nvGraphicFramePr>
          <p:cNvPr id="3" name="Table 2">
            <a:extLst>
              <a:ext uri="{FF2B5EF4-FFF2-40B4-BE49-F238E27FC236}">
                <a16:creationId xmlns:a16="http://schemas.microsoft.com/office/drawing/2014/main" id="{8F0F3935-B895-38BD-464E-7AE46DE8CDD1}"/>
              </a:ext>
            </a:extLst>
          </p:cNvPr>
          <p:cNvGraphicFramePr>
            <a:graphicFrameLocks noGrp="1"/>
          </p:cNvGraphicFramePr>
          <p:nvPr>
            <p:extLst>
              <p:ext uri="{D42A27DB-BD31-4B8C-83A1-F6EECF244321}">
                <p14:modId xmlns:p14="http://schemas.microsoft.com/office/powerpoint/2010/main" val="3954079949"/>
              </p:ext>
            </p:extLst>
          </p:nvPr>
        </p:nvGraphicFramePr>
        <p:xfrm>
          <a:off x="860612" y="1021976"/>
          <a:ext cx="10022541" cy="5455349"/>
        </p:xfrm>
        <a:graphic>
          <a:graphicData uri="http://schemas.openxmlformats.org/drawingml/2006/table">
            <a:tbl>
              <a:tblPr firstRow="1" firstCol="1" bandRow="1"/>
              <a:tblGrid>
                <a:gridCol w="3492985">
                  <a:extLst>
                    <a:ext uri="{9D8B030D-6E8A-4147-A177-3AD203B41FA5}">
                      <a16:colId xmlns:a16="http://schemas.microsoft.com/office/drawing/2014/main" val="257446125"/>
                    </a:ext>
                  </a:extLst>
                </a:gridCol>
                <a:gridCol w="973455">
                  <a:extLst>
                    <a:ext uri="{9D8B030D-6E8A-4147-A177-3AD203B41FA5}">
                      <a16:colId xmlns:a16="http://schemas.microsoft.com/office/drawing/2014/main" val="3146710372"/>
                    </a:ext>
                  </a:extLst>
                </a:gridCol>
                <a:gridCol w="5556101">
                  <a:extLst>
                    <a:ext uri="{9D8B030D-6E8A-4147-A177-3AD203B41FA5}">
                      <a16:colId xmlns:a16="http://schemas.microsoft.com/office/drawing/2014/main" val="644638660"/>
                    </a:ext>
                  </a:extLst>
                </a:gridCol>
              </a:tblGrid>
              <a:tr h="5154987">
                <a:tc>
                  <a:txBody>
                    <a:bodyPr/>
                    <a:lstStyle/>
                    <a:p>
                      <a:pPr marL="0" marR="0" algn="just">
                        <a:lnSpc>
                          <a:spcPct val="150000"/>
                        </a:lnSpc>
                        <a:spcBef>
                          <a:spcPts val="300"/>
                        </a:spcBef>
                        <a:buNone/>
                        <a:tabLst>
                          <a:tab pos="1011555" algn="l"/>
                        </a:tabLst>
                      </a:pPr>
                      <a:r>
                        <a:rPr lang="en-GB" sz="10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Bidding company's proof of Operational presence in the North Corridor.</a:t>
                      </a:r>
                      <a:endParaRPr lang="en-ZA" sz="100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0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The bidding company shall submit copies of valid proof of Operational Offices within the North Corridor. Acceptable proof is: </a:t>
                      </a:r>
                      <a:endParaRPr lang="en-ZA" sz="100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0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 Title deed/certificate or ownership, or </a:t>
                      </a:r>
                      <a:endParaRPr lang="en-ZA" sz="100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0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2. Valid signed lease agreement with a minimum remaining term of 12 months from bid closing date. If a Joint Venture each partner must provide the Operational Offices lease/ownership documents.</a:t>
                      </a:r>
                      <a:endParaRPr lang="en-ZA" sz="100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0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The bidding company shall provide the documents for premises leased or owned in the provinces below: </a:t>
                      </a:r>
                      <a:endParaRPr lang="en-ZA" sz="100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0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 KwaZulu Natal</a:t>
                      </a:r>
                      <a:endParaRPr lang="en-ZA" sz="100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0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2. Northwest</a:t>
                      </a:r>
                      <a:endParaRPr lang="en-ZA" sz="100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0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3. Limpopo </a:t>
                      </a:r>
                      <a:endParaRPr lang="en-ZA" sz="100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0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4. Mpumalanga </a:t>
                      </a:r>
                      <a:endParaRPr lang="en-ZA" sz="100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0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5. Gauteng</a:t>
                      </a:r>
                      <a:endParaRPr lang="en-ZA" sz="100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0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For leased premises: </a:t>
                      </a:r>
                      <a:endParaRPr lang="en-ZA" sz="100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0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a) The lease agreements shall be valid and signed by both parties.</a:t>
                      </a:r>
                      <a:endParaRPr lang="en-ZA" sz="100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0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b) Proof shall clearly reflect the physical address of the operational office.</a:t>
                      </a:r>
                      <a:endParaRPr lang="en-ZA"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47681" marR="476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just">
                        <a:lnSpc>
                          <a:spcPct val="150000"/>
                        </a:lnSpc>
                        <a:spcBef>
                          <a:spcPts val="300"/>
                        </a:spcBef>
                        <a:buNone/>
                        <a:tabLst>
                          <a:tab pos="1011555" algn="l"/>
                        </a:tabLst>
                      </a:pPr>
                      <a:r>
                        <a:rPr lang="en-GB" sz="10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20%</a:t>
                      </a:r>
                      <a:endParaRPr lang="en-ZA"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47681" marR="476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just">
                        <a:lnSpc>
                          <a:spcPct val="150000"/>
                        </a:lnSpc>
                        <a:spcBef>
                          <a:spcPts val="300"/>
                        </a:spcBef>
                        <a:buNone/>
                        <a:tabLst>
                          <a:tab pos="1011555" algn="l"/>
                        </a:tabLst>
                      </a:pPr>
                      <a:r>
                        <a:rPr lang="en-GB" sz="10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0= 0% The bidding company submitted unsigned documents, or did not submit valid proof of premises ownership or lease agreement of the Operational Office in Mpumalanga, or within the North Corridor or submitted proof of ownership or lease agreements for 0 to 2 provinces </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0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 = 6.66% The bidding company submitted valid proof of premises ownership or lease agreements of the Operational Office in Mpumalanga and 2 other provinces within the North Corridor.</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0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2 =13.34% The bidding company submitted valid proof of premises ownership or lease agreements of the Operational Offices in Mpumalanga and 3 other provinces within the North Corridor.</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0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3 = 20% The bidding company submitted valid proof of premises ownership or lease agreements of the Operational Offices in Mpumalanga and 4 other provinces within the North Corridor.    </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47681" marR="476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48494672"/>
                  </a:ext>
                </a:extLst>
              </a:tr>
            </a:tbl>
          </a:graphicData>
        </a:graphic>
      </p:graphicFrame>
    </p:spTree>
    <p:extLst>
      <p:ext uri="{BB962C8B-B14F-4D97-AF65-F5344CB8AC3E}">
        <p14:creationId xmlns:p14="http://schemas.microsoft.com/office/powerpoint/2010/main" val="13604056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D4DB5-F7FF-B65C-6864-497E2BDEF377}"/>
            </a:ext>
          </a:extLst>
        </p:cNvPr>
        <p:cNvGrpSpPr/>
        <p:nvPr/>
      </p:nvGrpSpPr>
      <p:grpSpPr>
        <a:xfrm>
          <a:off x="0" y="0"/>
          <a:ext cx="0" cy="0"/>
          <a:chOff x="0" y="0"/>
          <a:chExt cx="0" cy="0"/>
        </a:xfrm>
      </p:grpSpPr>
      <p:sp>
        <p:nvSpPr>
          <p:cNvPr id="20" name="Subtitle 19">
            <a:extLst>
              <a:ext uri="{FF2B5EF4-FFF2-40B4-BE49-F238E27FC236}">
                <a16:creationId xmlns:a16="http://schemas.microsoft.com/office/drawing/2014/main" id="{F2F138E7-7634-D113-4FBD-E761FFA59051}"/>
              </a:ext>
            </a:extLst>
          </p:cNvPr>
          <p:cNvSpPr>
            <a:spLocks noGrp="1"/>
          </p:cNvSpPr>
          <p:nvPr>
            <p:ph type="subTitle" idx="1"/>
          </p:nvPr>
        </p:nvSpPr>
        <p:spPr>
          <a:xfrm>
            <a:off x="152400" y="321732"/>
            <a:ext cx="11604171" cy="5801481"/>
          </a:xfrm>
        </p:spPr>
        <p:txBody>
          <a:bodyPr/>
          <a:lstStyle/>
          <a:p>
            <a:pPr marR="0" lvl="1" algn="l">
              <a:lnSpc>
                <a:spcPct val="150000"/>
              </a:lnSpc>
              <a:spcBef>
                <a:spcPts val="1200"/>
              </a:spcBef>
              <a:tabLst>
                <a:tab pos="540385" algn="l"/>
                <a:tab pos="720725" algn="l"/>
              </a:tabLst>
            </a:pPr>
            <a:r>
              <a:rPr lang="en-GB" sz="2000" b="1" kern="1600" dirty="0">
                <a:effectLst/>
                <a:latin typeface="Tahoma" panose="020B0604030504040204" pitchFamily="34" charset="0"/>
                <a:cs typeface="Times New Roman" panose="02020603050405020304" pitchFamily="18" charset="0"/>
              </a:rPr>
              <a:t>STEP THREE: Minimum Threshold 80% for Technical Criteria</a:t>
            </a:r>
            <a:endParaRPr lang="en-ZA" sz="2000" b="1" kern="1600" dirty="0">
              <a:effectLst/>
              <a:latin typeface="Tahoma" panose="020B0604030504040204" pitchFamily="34"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A210CB1B-B41E-4654-F020-0E321E3EDFC1}"/>
              </a:ext>
            </a:extLst>
          </p:cNvPr>
          <p:cNvGraphicFramePr>
            <a:graphicFrameLocks noGrp="1"/>
          </p:cNvGraphicFramePr>
          <p:nvPr>
            <p:extLst>
              <p:ext uri="{D42A27DB-BD31-4B8C-83A1-F6EECF244321}">
                <p14:modId xmlns:p14="http://schemas.microsoft.com/office/powerpoint/2010/main" val="2860999978"/>
              </p:ext>
            </p:extLst>
          </p:nvPr>
        </p:nvGraphicFramePr>
        <p:xfrm>
          <a:off x="609600" y="1039906"/>
          <a:ext cx="10416988" cy="5183888"/>
        </p:xfrm>
        <a:graphic>
          <a:graphicData uri="http://schemas.openxmlformats.org/drawingml/2006/table">
            <a:tbl>
              <a:tblPr firstRow="1" firstCol="1" bandRow="1"/>
              <a:tblGrid>
                <a:gridCol w="5824347">
                  <a:extLst>
                    <a:ext uri="{9D8B030D-6E8A-4147-A177-3AD203B41FA5}">
                      <a16:colId xmlns:a16="http://schemas.microsoft.com/office/drawing/2014/main" val="3271919604"/>
                    </a:ext>
                  </a:extLst>
                </a:gridCol>
                <a:gridCol w="1623179">
                  <a:extLst>
                    <a:ext uri="{9D8B030D-6E8A-4147-A177-3AD203B41FA5}">
                      <a16:colId xmlns:a16="http://schemas.microsoft.com/office/drawing/2014/main" val="4072340217"/>
                    </a:ext>
                  </a:extLst>
                </a:gridCol>
                <a:gridCol w="2969462">
                  <a:extLst>
                    <a:ext uri="{9D8B030D-6E8A-4147-A177-3AD203B41FA5}">
                      <a16:colId xmlns:a16="http://schemas.microsoft.com/office/drawing/2014/main" val="3418992706"/>
                    </a:ext>
                  </a:extLst>
                </a:gridCol>
              </a:tblGrid>
              <a:tr h="5183888">
                <a:tc>
                  <a:txBody>
                    <a:bodyPr/>
                    <a:lstStyle/>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Bidder's fleet capacity, roadworthy, insured and licensed vehicles.</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To assess the bidding company's operational fleet capacity to support roving patrols, security duties, and incident prevention in the North Corridor.</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The bidder shall submit a comprehensive list, of motorized vehicles, detailing the type, quantity, and registration number of owned/leased vehicles, motorcycles, and motorcycle available for contract execution.</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The bidder shall submit proof of ownership or valid lease agreements for the following minimum fleet of vehicles:</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 4 x 2 High rider single cab (Five vehicles)</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2. Sedan Vehicle (Five vehicles)</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3. Combi (Five combis, minimum 10-seater)</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4. Motorcycles (Five motorcycles)   </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NOTE: All vehicles shall be roadworthy, licensed, and insured.</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7135" marR="671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just">
                        <a:lnSpc>
                          <a:spcPct val="150000"/>
                        </a:lnSpc>
                        <a:spcBef>
                          <a:spcPts val="300"/>
                        </a:spcBef>
                        <a:buNone/>
                        <a:tabLst>
                          <a:tab pos="1011555" algn="l"/>
                        </a:tabLst>
                      </a:pPr>
                      <a:r>
                        <a:rPr lang="en-GB" sz="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20%</a:t>
                      </a:r>
                      <a:endParaRPr lang="en-ZA" sz="1200">
                        <a:effectLst/>
                        <a:latin typeface="Tahoma" panose="020B0604030504040204" pitchFamily="34" charset="0"/>
                        <a:ea typeface="Times New Roman" panose="02020603050405020304" pitchFamily="18" charset="0"/>
                        <a:cs typeface="Times New Roman" panose="02020603050405020304" pitchFamily="18" charset="0"/>
                      </a:endParaRPr>
                    </a:p>
                  </a:txBody>
                  <a:tcPr marL="67135" marR="671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0 = No proof of ownership or valid lease agreement submitted for any of the 4 vehicle categories or the bidding company submitted less than the required quantity of documents for any of the vehicle types - (0,00%)</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5% Proof of ownership or valid lease agreement submitted for five 4 x 2 High rider single cab vehicles </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5% Proof of ownership or valid lease agreement submitted for five Sedan Vehicle </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5% Proof of ownership or valid lease agreement submitted for five 10-seater Combis </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5% Proof of ownership or valid lease agreement submitted for five motorcycles</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7135" marR="671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8782503"/>
                  </a:ext>
                </a:extLst>
              </a:tr>
            </a:tbl>
          </a:graphicData>
        </a:graphic>
      </p:graphicFrame>
    </p:spTree>
    <p:extLst>
      <p:ext uri="{BB962C8B-B14F-4D97-AF65-F5344CB8AC3E}">
        <p14:creationId xmlns:p14="http://schemas.microsoft.com/office/powerpoint/2010/main" val="37885294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FFA75-EFA8-D560-F5CF-56AD83968820}"/>
            </a:ext>
          </a:extLst>
        </p:cNvPr>
        <p:cNvGrpSpPr/>
        <p:nvPr/>
      </p:nvGrpSpPr>
      <p:grpSpPr>
        <a:xfrm>
          <a:off x="0" y="0"/>
          <a:ext cx="0" cy="0"/>
          <a:chOff x="0" y="0"/>
          <a:chExt cx="0" cy="0"/>
        </a:xfrm>
      </p:grpSpPr>
      <p:sp>
        <p:nvSpPr>
          <p:cNvPr id="20" name="Subtitle 19">
            <a:extLst>
              <a:ext uri="{FF2B5EF4-FFF2-40B4-BE49-F238E27FC236}">
                <a16:creationId xmlns:a16="http://schemas.microsoft.com/office/drawing/2014/main" id="{8532B1F4-9153-9056-A5E0-0497DEAFDF7A}"/>
              </a:ext>
            </a:extLst>
          </p:cNvPr>
          <p:cNvSpPr>
            <a:spLocks noGrp="1"/>
          </p:cNvSpPr>
          <p:nvPr>
            <p:ph type="subTitle" idx="1"/>
          </p:nvPr>
        </p:nvSpPr>
        <p:spPr>
          <a:xfrm>
            <a:off x="152400" y="321732"/>
            <a:ext cx="11604171" cy="5801481"/>
          </a:xfrm>
        </p:spPr>
        <p:txBody>
          <a:bodyPr/>
          <a:lstStyle/>
          <a:p>
            <a:pPr marR="0" lvl="1" algn="l">
              <a:lnSpc>
                <a:spcPct val="150000"/>
              </a:lnSpc>
              <a:spcBef>
                <a:spcPts val="1200"/>
              </a:spcBef>
              <a:tabLst>
                <a:tab pos="540385" algn="l"/>
                <a:tab pos="720725" algn="l"/>
              </a:tabLst>
            </a:pPr>
            <a:r>
              <a:rPr lang="en-GB" sz="2000" b="1" kern="1600" dirty="0">
                <a:effectLst/>
                <a:latin typeface="Tahoma" panose="020B0604030504040204" pitchFamily="34" charset="0"/>
                <a:cs typeface="Times New Roman" panose="02020603050405020304" pitchFamily="18" charset="0"/>
              </a:rPr>
              <a:t>STEP THREE: Minimum Threshold 80% for Technical Criteria</a:t>
            </a:r>
            <a:endParaRPr lang="en-ZA" sz="2000" b="1" kern="1600" dirty="0">
              <a:effectLst/>
              <a:latin typeface="Tahoma" panose="020B060403050404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96E089CD-B8C7-69FC-E3AB-A3B48746A048}"/>
              </a:ext>
            </a:extLst>
          </p:cNvPr>
          <p:cNvPicPr>
            <a:picLocks noChangeAspect="1"/>
          </p:cNvPicPr>
          <p:nvPr/>
        </p:nvPicPr>
        <p:blipFill>
          <a:blip r:embed="rId3"/>
          <a:stretch>
            <a:fillRect/>
          </a:stretch>
        </p:blipFill>
        <p:spPr>
          <a:xfrm>
            <a:off x="5991210" y="3390894"/>
            <a:ext cx="209579" cy="76211"/>
          </a:xfrm>
          <a:prstGeom prst="rect">
            <a:avLst/>
          </a:prstGeom>
        </p:spPr>
      </p:pic>
      <p:pic>
        <p:nvPicPr>
          <p:cNvPr id="6" name="Picture 5">
            <a:extLst>
              <a:ext uri="{FF2B5EF4-FFF2-40B4-BE49-F238E27FC236}">
                <a16:creationId xmlns:a16="http://schemas.microsoft.com/office/drawing/2014/main" id="{01F66040-2478-8BDC-F3AF-D43276A4E652}"/>
              </a:ext>
            </a:extLst>
          </p:cNvPr>
          <p:cNvPicPr>
            <a:picLocks noChangeAspect="1"/>
          </p:cNvPicPr>
          <p:nvPr/>
        </p:nvPicPr>
        <p:blipFill>
          <a:blip r:embed="rId3"/>
          <a:stretch>
            <a:fillRect/>
          </a:stretch>
        </p:blipFill>
        <p:spPr>
          <a:xfrm>
            <a:off x="5991210" y="3390894"/>
            <a:ext cx="209579" cy="76211"/>
          </a:xfrm>
          <a:prstGeom prst="rect">
            <a:avLst/>
          </a:prstGeom>
        </p:spPr>
      </p:pic>
      <p:graphicFrame>
        <p:nvGraphicFramePr>
          <p:cNvPr id="2" name="Table 1">
            <a:extLst>
              <a:ext uri="{FF2B5EF4-FFF2-40B4-BE49-F238E27FC236}">
                <a16:creationId xmlns:a16="http://schemas.microsoft.com/office/drawing/2014/main" id="{D1F28016-4267-5AEF-7498-40D311AE4005}"/>
              </a:ext>
            </a:extLst>
          </p:cNvPr>
          <p:cNvGraphicFramePr>
            <a:graphicFrameLocks noGrp="1"/>
          </p:cNvGraphicFramePr>
          <p:nvPr>
            <p:extLst>
              <p:ext uri="{D42A27DB-BD31-4B8C-83A1-F6EECF244321}">
                <p14:modId xmlns:p14="http://schemas.microsoft.com/office/powerpoint/2010/main" val="1046342304"/>
              </p:ext>
            </p:extLst>
          </p:nvPr>
        </p:nvGraphicFramePr>
        <p:xfrm>
          <a:off x="435429" y="1183340"/>
          <a:ext cx="10304289" cy="5352927"/>
        </p:xfrm>
        <a:graphic>
          <a:graphicData uri="http://schemas.openxmlformats.org/drawingml/2006/table">
            <a:tbl>
              <a:tblPr firstRow="1" firstCol="1" bandRow="1"/>
              <a:tblGrid>
                <a:gridCol w="5761335">
                  <a:extLst>
                    <a:ext uri="{9D8B030D-6E8A-4147-A177-3AD203B41FA5}">
                      <a16:colId xmlns:a16="http://schemas.microsoft.com/office/drawing/2014/main" val="3936982777"/>
                    </a:ext>
                  </a:extLst>
                </a:gridCol>
                <a:gridCol w="1605618">
                  <a:extLst>
                    <a:ext uri="{9D8B030D-6E8A-4147-A177-3AD203B41FA5}">
                      <a16:colId xmlns:a16="http://schemas.microsoft.com/office/drawing/2014/main" val="1499273922"/>
                    </a:ext>
                  </a:extLst>
                </a:gridCol>
                <a:gridCol w="2937336">
                  <a:extLst>
                    <a:ext uri="{9D8B030D-6E8A-4147-A177-3AD203B41FA5}">
                      <a16:colId xmlns:a16="http://schemas.microsoft.com/office/drawing/2014/main" val="3058333758"/>
                    </a:ext>
                  </a:extLst>
                </a:gridCol>
              </a:tblGrid>
              <a:tr h="5352927">
                <a:tc>
                  <a:txBody>
                    <a:bodyPr/>
                    <a:lstStyle/>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Ad-hoc delivery of vehicles to assess the bidding company's capacity and commitment to respond to unplanned, ad-hoc vehicle deployment requests within specified lead times to support operational continuity.</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The bidding company shall submit a formal commitment letter on the company's letterhead confirming the ability to provide ad-hoc vehicle services within the required delivery timeframes.</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Conditions of a commitment letter: </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 Issued on the bidding company's letterhead bearing the company logo and signed by the bidding company. </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2. Clearly stipulate the delivery lead time for ad-hoc vehicles after receiving an approved ad-hoc service request from TRIM.</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just">
                        <a:lnSpc>
                          <a:spcPct val="150000"/>
                        </a:lnSpc>
                        <a:spcBef>
                          <a:spcPts val="300"/>
                        </a:spcBef>
                        <a:buNone/>
                        <a:tabLst>
                          <a:tab pos="1011555" algn="l"/>
                        </a:tabLst>
                      </a:pPr>
                      <a:r>
                        <a:rPr lang="en-GB" sz="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5%</a:t>
                      </a:r>
                      <a:endParaRPr lang="en-ZA" sz="12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0= No commitment letter submitted or the commitment letter is not signed or the letter is not on the bidding company's letterhead or letter fails to stipulate delivery lead time for ad-hoc services - (0,00%)</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 = Commitment letter confirms delivery of ad-hoc vehicles in more than 36 hours after approved request - (1.67%)</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2 = Commitment letter confirms delivery of ad-hoc vehicles between 24-hours and 36-hours after approved request - (3.33%)</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3 = Commitment letter confirms delivery of ad-hoc vehicles within 24 hours after approved request - (5.00%)</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89946559"/>
                  </a:ext>
                </a:extLst>
              </a:tr>
            </a:tbl>
          </a:graphicData>
        </a:graphic>
      </p:graphicFrame>
    </p:spTree>
    <p:extLst>
      <p:ext uri="{BB962C8B-B14F-4D97-AF65-F5344CB8AC3E}">
        <p14:creationId xmlns:p14="http://schemas.microsoft.com/office/powerpoint/2010/main" val="36269095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250C7-96F4-B96B-0FD5-1B5362799277}"/>
            </a:ext>
          </a:extLst>
        </p:cNvPr>
        <p:cNvGrpSpPr/>
        <p:nvPr/>
      </p:nvGrpSpPr>
      <p:grpSpPr>
        <a:xfrm>
          <a:off x="0" y="0"/>
          <a:ext cx="0" cy="0"/>
          <a:chOff x="0" y="0"/>
          <a:chExt cx="0" cy="0"/>
        </a:xfrm>
      </p:grpSpPr>
      <p:sp>
        <p:nvSpPr>
          <p:cNvPr id="20" name="Subtitle 19">
            <a:extLst>
              <a:ext uri="{FF2B5EF4-FFF2-40B4-BE49-F238E27FC236}">
                <a16:creationId xmlns:a16="http://schemas.microsoft.com/office/drawing/2014/main" id="{2E051D9E-6DB0-EEAD-4B4A-D5160A5447DF}"/>
              </a:ext>
            </a:extLst>
          </p:cNvPr>
          <p:cNvSpPr>
            <a:spLocks noGrp="1"/>
          </p:cNvSpPr>
          <p:nvPr>
            <p:ph type="subTitle" idx="1"/>
          </p:nvPr>
        </p:nvSpPr>
        <p:spPr>
          <a:xfrm>
            <a:off x="152400" y="321732"/>
            <a:ext cx="11604171" cy="5801481"/>
          </a:xfrm>
        </p:spPr>
        <p:txBody>
          <a:bodyPr/>
          <a:lstStyle/>
          <a:p>
            <a:pPr marR="0" lvl="1" algn="l">
              <a:lnSpc>
                <a:spcPct val="150000"/>
              </a:lnSpc>
              <a:spcBef>
                <a:spcPts val="1200"/>
              </a:spcBef>
              <a:tabLst>
                <a:tab pos="540385" algn="l"/>
                <a:tab pos="720725" algn="l"/>
              </a:tabLst>
            </a:pPr>
            <a:r>
              <a:rPr lang="en-GB" sz="2000" b="1" kern="1600" dirty="0">
                <a:effectLst/>
                <a:latin typeface="Tahoma" panose="020B0604030504040204" pitchFamily="34" charset="0"/>
                <a:cs typeface="Times New Roman" panose="02020603050405020304" pitchFamily="18" charset="0"/>
              </a:rPr>
              <a:t>STEP THREE: Minimum Threshold 80% for Technical Criteria</a:t>
            </a:r>
            <a:endParaRPr lang="en-ZA" sz="2000" b="1" kern="1600" dirty="0">
              <a:effectLst/>
              <a:latin typeface="Tahoma" panose="020B060403050404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75E45249-2B1F-755D-7455-F12C57C6E726}"/>
              </a:ext>
            </a:extLst>
          </p:cNvPr>
          <p:cNvPicPr>
            <a:picLocks noChangeAspect="1"/>
          </p:cNvPicPr>
          <p:nvPr/>
        </p:nvPicPr>
        <p:blipFill>
          <a:blip r:embed="rId3"/>
          <a:stretch>
            <a:fillRect/>
          </a:stretch>
        </p:blipFill>
        <p:spPr>
          <a:xfrm>
            <a:off x="5991210" y="3390894"/>
            <a:ext cx="209579" cy="76211"/>
          </a:xfrm>
          <a:prstGeom prst="rect">
            <a:avLst/>
          </a:prstGeom>
        </p:spPr>
      </p:pic>
      <p:pic>
        <p:nvPicPr>
          <p:cNvPr id="6" name="Picture 5">
            <a:extLst>
              <a:ext uri="{FF2B5EF4-FFF2-40B4-BE49-F238E27FC236}">
                <a16:creationId xmlns:a16="http://schemas.microsoft.com/office/drawing/2014/main" id="{944A5B61-2ABA-E2E8-197E-89F0967C5BA9}"/>
              </a:ext>
            </a:extLst>
          </p:cNvPr>
          <p:cNvPicPr>
            <a:picLocks noChangeAspect="1"/>
          </p:cNvPicPr>
          <p:nvPr/>
        </p:nvPicPr>
        <p:blipFill>
          <a:blip r:embed="rId3"/>
          <a:stretch>
            <a:fillRect/>
          </a:stretch>
        </p:blipFill>
        <p:spPr>
          <a:xfrm>
            <a:off x="5991210" y="3390894"/>
            <a:ext cx="209579" cy="76211"/>
          </a:xfrm>
          <a:prstGeom prst="rect">
            <a:avLst/>
          </a:prstGeom>
        </p:spPr>
      </p:pic>
      <p:graphicFrame>
        <p:nvGraphicFramePr>
          <p:cNvPr id="3" name="Table 2">
            <a:extLst>
              <a:ext uri="{FF2B5EF4-FFF2-40B4-BE49-F238E27FC236}">
                <a16:creationId xmlns:a16="http://schemas.microsoft.com/office/drawing/2014/main" id="{EC034A24-2B8D-967C-B4A9-036CA5E2BC43}"/>
              </a:ext>
            </a:extLst>
          </p:cNvPr>
          <p:cNvGraphicFramePr>
            <a:graphicFrameLocks noGrp="1"/>
          </p:cNvGraphicFramePr>
          <p:nvPr>
            <p:extLst>
              <p:ext uri="{D42A27DB-BD31-4B8C-83A1-F6EECF244321}">
                <p14:modId xmlns:p14="http://schemas.microsoft.com/office/powerpoint/2010/main" val="1578273083"/>
              </p:ext>
            </p:extLst>
          </p:nvPr>
        </p:nvGraphicFramePr>
        <p:xfrm>
          <a:off x="753035" y="1066197"/>
          <a:ext cx="11003536" cy="5057016"/>
        </p:xfrm>
        <a:graphic>
          <a:graphicData uri="http://schemas.openxmlformats.org/drawingml/2006/table">
            <a:tbl>
              <a:tblPr firstRow="1" firstCol="1" bandRow="1"/>
              <a:tblGrid>
                <a:gridCol w="6364883">
                  <a:extLst>
                    <a:ext uri="{9D8B030D-6E8A-4147-A177-3AD203B41FA5}">
                      <a16:colId xmlns:a16="http://schemas.microsoft.com/office/drawing/2014/main" val="1562558981"/>
                    </a:ext>
                  </a:extLst>
                </a:gridCol>
                <a:gridCol w="735164">
                  <a:extLst>
                    <a:ext uri="{9D8B030D-6E8A-4147-A177-3AD203B41FA5}">
                      <a16:colId xmlns:a16="http://schemas.microsoft.com/office/drawing/2014/main" val="185944073"/>
                    </a:ext>
                  </a:extLst>
                </a:gridCol>
                <a:gridCol w="3903489">
                  <a:extLst>
                    <a:ext uri="{9D8B030D-6E8A-4147-A177-3AD203B41FA5}">
                      <a16:colId xmlns:a16="http://schemas.microsoft.com/office/drawing/2014/main" val="2318941216"/>
                    </a:ext>
                  </a:extLst>
                </a:gridCol>
              </a:tblGrid>
              <a:tr h="5057016">
                <a:tc>
                  <a:txBody>
                    <a:bodyPr/>
                    <a:lstStyle/>
                    <a:p>
                      <a:pPr marL="0" marR="0" algn="just">
                        <a:lnSpc>
                          <a:spcPct val="150000"/>
                        </a:lnSpc>
                        <a:spcBef>
                          <a:spcPts val="300"/>
                        </a:spcBef>
                        <a:buNone/>
                        <a:tabLst>
                          <a:tab pos="1011555" algn="l"/>
                        </a:tabLst>
                      </a:pPr>
                      <a:r>
                        <a:rPr lang="en-GB" sz="8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To assess the bidding company's capacity and commitment to deploy qualified personnel and specialist units within 60 calendar days post award of the contract to ensure operational readiness.      </a:t>
                      </a:r>
                      <a:endParaRPr lang="en-ZA" sz="8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8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The bidder shall submit a formal commitment letter on the company's letterhead signed by bidding company. The letter shall confirm the bidder's ability to provide each of the following resources below within a period of 60 calendar days from receipt of the Letter of Award.</a:t>
                      </a:r>
                      <a:endParaRPr lang="en-ZA" sz="8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8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 553 x Foot patrollers    </a:t>
                      </a:r>
                      <a:endParaRPr lang="en-ZA" sz="8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8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2. 116 x vehicles        </a:t>
                      </a:r>
                      <a:endParaRPr lang="en-ZA" sz="8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8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3. 222 x Grade B Security Officers     </a:t>
                      </a:r>
                      <a:endParaRPr lang="en-ZA" sz="8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8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4. 6 x K9 units and 6 x Equestrian services                     </a:t>
                      </a:r>
                      <a:endParaRPr lang="en-ZA" sz="8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8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5. 25 x drones             </a:t>
                      </a:r>
                      <a:endParaRPr lang="en-ZA" sz="8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8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6. 276 x firearms  </a:t>
                      </a:r>
                      <a:endParaRPr lang="en-ZA" sz="8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8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7. 444 x bullet proof vests                  </a:t>
                      </a:r>
                      <a:endParaRPr lang="en-ZA" sz="8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8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8. 434 x communication devices</a:t>
                      </a:r>
                      <a:endParaRPr lang="en-ZA" sz="8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8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Conditions of a commitment letter:               </a:t>
                      </a:r>
                      <a:endParaRPr lang="en-ZA" sz="8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8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 Issued on the bidding company's letterhead bearing the company logo and signed by the biding company.</a:t>
                      </a:r>
                      <a:endParaRPr lang="en-ZA" sz="8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8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2. Clearly stipulate the delivery lead time from receipt of letter of award.</a:t>
                      </a:r>
                      <a:endParaRPr lang="en-ZA" sz="8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8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8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26689" marR="266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just">
                        <a:lnSpc>
                          <a:spcPct val="150000"/>
                        </a:lnSpc>
                        <a:spcBef>
                          <a:spcPts val="300"/>
                        </a:spcBef>
                        <a:buNone/>
                        <a:tabLst>
                          <a:tab pos="1011555" algn="l"/>
                        </a:tabLst>
                      </a:pPr>
                      <a:r>
                        <a:rPr lang="en-GB" sz="8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25%</a:t>
                      </a:r>
                      <a:endParaRPr lang="en-ZA" sz="800">
                        <a:effectLst/>
                        <a:latin typeface="Tahoma" panose="020B0604030504040204" pitchFamily="34" charset="0"/>
                        <a:ea typeface="Times New Roman" panose="02020603050405020304" pitchFamily="18" charset="0"/>
                        <a:cs typeface="Times New Roman" panose="02020603050405020304" pitchFamily="18" charset="0"/>
                      </a:endParaRPr>
                    </a:p>
                  </a:txBody>
                  <a:tcPr marL="26689" marR="266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just">
                        <a:lnSpc>
                          <a:spcPct val="150000"/>
                        </a:lnSpc>
                        <a:spcBef>
                          <a:spcPts val="300"/>
                        </a:spcBef>
                        <a:buNone/>
                        <a:tabLst>
                          <a:tab pos="1011555" algn="l"/>
                        </a:tabLst>
                      </a:pPr>
                      <a:r>
                        <a:rPr lang="en-GB" sz="8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0 = No commitment letter submitted or the commitment letter is not signed or the letter is not on the bidding company's letterhead or the letter fails to stipulate delivery lead time of any of the 8 requirements or the letter states that any of the required resources will be availed in over 60 days or the letter confirms less than the stipulated quantity for any of the 8 requirements - (0,00%)</a:t>
                      </a:r>
                      <a:endParaRPr lang="en-ZA" sz="8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8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 = The commitment letter confirms ability to provide 553-foot patrollers within 60 days from receipt of Letter of award - (3.125%)</a:t>
                      </a:r>
                      <a:endParaRPr lang="en-ZA" sz="8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8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2. The commitment letter confirms ability to provide 116 x vehicles within 60 days from receipt of Letter of award - (3.125%)</a:t>
                      </a:r>
                      <a:endParaRPr lang="en-ZA" sz="8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8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3 = Commitment letter confirms ability to provide required number of 222 Grade B security officers within 60 days from receipt of Letter of award - (3.125%)     </a:t>
                      </a:r>
                      <a:endParaRPr lang="en-ZA" sz="8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8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4 = Commitment letter confirms ability to provide 6 x K9 units and 6 x Equestrian service teams within 60 days from receipt of Letter of award (3.125%)    </a:t>
                      </a:r>
                      <a:endParaRPr lang="en-ZA" sz="8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8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5 = Commitment letter confirms ability to provide 25 x drones within 60 days from receipt of Letter of award - (3.125%)   </a:t>
                      </a:r>
                      <a:endParaRPr lang="en-ZA" sz="8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8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6 = Commitment letter confirms ability to provide 276 x firearms within 60 days from receipt of Letter of award - (3.125%)</a:t>
                      </a:r>
                      <a:endParaRPr lang="en-ZA" sz="8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8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7 = Commitment letter confirms ability to provide 444 x bullet proof vests within 60 days from receipt of Letter of award- (3.125%)</a:t>
                      </a:r>
                      <a:endParaRPr lang="en-ZA" sz="8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8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8 = Commitment letter confirms ability to provide 434 x communication devices within 60 days from receipt of Letter of award. (3.125%)  </a:t>
                      </a:r>
                      <a:endParaRPr lang="en-ZA" sz="8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26689" marR="266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10882861"/>
                  </a:ext>
                </a:extLst>
              </a:tr>
            </a:tbl>
          </a:graphicData>
        </a:graphic>
      </p:graphicFrame>
    </p:spTree>
    <p:extLst>
      <p:ext uri="{BB962C8B-B14F-4D97-AF65-F5344CB8AC3E}">
        <p14:creationId xmlns:p14="http://schemas.microsoft.com/office/powerpoint/2010/main" val="36924402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72ECE-9F8C-80F1-0B4B-36026C644A5E}"/>
            </a:ext>
          </a:extLst>
        </p:cNvPr>
        <p:cNvGrpSpPr/>
        <p:nvPr/>
      </p:nvGrpSpPr>
      <p:grpSpPr>
        <a:xfrm>
          <a:off x="0" y="0"/>
          <a:ext cx="0" cy="0"/>
          <a:chOff x="0" y="0"/>
          <a:chExt cx="0" cy="0"/>
        </a:xfrm>
      </p:grpSpPr>
      <p:sp>
        <p:nvSpPr>
          <p:cNvPr id="20" name="Subtitle 19">
            <a:extLst>
              <a:ext uri="{FF2B5EF4-FFF2-40B4-BE49-F238E27FC236}">
                <a16:creationId xmlns:a16="http://schemas.microsoft.com/office/drawing/2014/main" id="{92748837-DFB6-CF92-8447-2D04E27D6D55}"/>
              </a:ext>
            </a:extLst>
          </p:cNvPr>
          <p:cNvSpPr>
            <a:spLocks noGrp="1"/>
          </p:cNvSpPr>
          <p:nvPr>
            <p:ph type="subTitle" idx="1"/>
          </p:nvPr>
        </p:nvSpPr>
        <p:spPr>
          <a:xfrm>
            <a:off x="152400" y="321732"/>
            <a:ext cx="11604171" cy="5801481"/>
          </a:xfrm>
        </p:spPr>
        <p:txBody>
          <a:bodyPr/>
          <a:lstStyle/>
          <a:p>
            <a:pPr marR="0" lvl="1" algn="l">
              <a:lnSpc>
                <a:spcPct val="150000"/>
              </a:lnSpc>
              <a:spcBef>
                <a:spcPts val="1200"/>
              </a:spcBef>
              <a:tabLst>
                <a:tab pos="540385" algn="l"/>
                <a:tab pos="720725" algn="l"/>
              </a:tabLst>
            </a:pPr>
            <a:r>
              <a:rPr lang="en-GB" sz="2000" b="1" kern="1600" dirty="0">
                <a:effectLst/>
                <a:latin typeface="Tahoma" panose="020B0604030504040204" pitchFamily="34" charset="0"/>
                <a:cs typeface="Times New Roman" panose="02020603050405020304" pitchFamily="18" charset="0"/>
              </a:rPr>
              <a:t>STEP THREE: Minimum Threshold 80% for Technical Criteria</a:t>
            </a:r>
            <a:endParaRPr lang="en-ZA" sz="2000" b="1" kern="1600" dirty="0">
              <a:effectLst/>
              <a:latin typeface="Tahoma" panose="020B060403050404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45727FEF-B03E-DD58-446B-C4AF05832C61}"/>
              </a:ext>
            </a:extLst>
          </p:cNvPr>
          <p:cNvPicPr>
            <a:picLocks noChangeAspect="1"/>
          </p:cNvPicPr>
          <p:nvPr/>
        </p:nvPicPr>
        <p:blipFill>
          <a:blip r:embed="rId3"/>
          <a:stretch>
            <a:fillRect/>
          </a:stretch>
        </p:blipFill>
        <p:spPr>
          <a:xfrm>
            <a:off x="5991210" y="3390894"/>
            <a:ext cx="209579" cy="76211"/>
          </a:xfrm>
          <a:prstGeom prst="rect">
            <a:avLst/>
          </a:prstGeom>
        </p:spPr>
      </p:pic>
      <p:pic>
        <p:nvPicPr>
          <p:cNvPr id="6" name="Picture 5">
            <a:extLst>
              <a:ext uri="{FF2B5EF4-FFF2-40B4-BE49-F238E27FC236}">
                <a16:creationId xmlns:a16="http://schemas.microsoft.com/office/drawing/2014/main" id="{FA1191E6-4183-72ED-46AE-7180D3A937F1}"/>
              </a:ext>
            </a:extLst>
          </p:cNvPr>
          <p:cNvPicPr>
            <a:picLocks noChangeAspect="1"/>
          </p:cNvPicPr>
          <p:nvPr/>
        </p:nvPicPr>
        <p:blipFill>
          <a:blip r:embed="rId3"/>
          <a:stretch>
            <a:fillRect/>
          </a:stretch>
        </p:blipFill>
        <p:spPr>
          <a:xfrm>
            <a:off x="5991210" y="3390894"/>
            <a:ext cx="209579" cy="76211"/>
          </a:xfrm>
          <a:prstGeom prst="rect">
            <a:avLst/>
          </a:prstGeom>
        </p:spPr>
      </p:pic>
      <p:graphicFrame>
        <p:nvGraphicFramePr>
          <p:cNvPr id="3" name="Table 2">
            <a:extLst>
              <a:ext uri="{FF2B5EF4-FFF2-40B4-BE49-F238E27FC236}">
                <a16:creationId xmlns:a16="http://schemas.microsoft.com/office/drawing/2014/main" id="{C2BBDE94-3A4F-1E0F-57D9-3AD6C86AF52F}"/>
              </a:ext>
            </a:extLst>
          </p:cNvPr>
          <p:cNvGraphicFramePr>
            <a:graphicFrameLocks noGrp="1"/>
          </p:cNvGraphicFramePr>
          <p:nvPr>
            <p:extLst>
              <p:ext uri="{D42A27DB-BD31-4B8C-83A1-F6EECF244321}">
                <p14:modId xmlns:p14="http://schemas.microsoft.com/office/powerpoint/2010/main" val="1164227603"/>
              </p:ext>
            </p:extLst>
          </p:nvPr>
        </p:nvGraphicFramePr>
        <p:xfrm>
          <a:off x="788894" y="1075765"/>
          <a:ext cx="10219766" cy="4820369"/>
        </p:xfrm>
        <a:graphic>
          <a:graphicData uri="http://schemas.openxmlformats.org/drawingml/2006/table">
            <a:tbl>
              <a:tblPr firstRow="1" firstCol="1" bandRow="1"/>
              <a:tblGrid>
                <a:gridCol w="5911521">
                  <a:extLst>
                    <a:ext uri="{9D8B030D-6E8A-4147-A177-3AD203B41FA5}">
                      <a16:colId xmlns:a16="http://schemas.microsoft.com/office/drawing/2014/main" val="1591749856"/>
                    </a:ext>
                  </a:extLst>
                </a:gridCol>
                <a:gridCol w="722361">
                  <a:extLst>
                    <a:ext uri="{9D8B030D-6E8A-4147-A177-3AD203B41FA5}">
                      <a16:colId xmlns:a16="http://schemas.microsoft.com/office/drawing/2014/main" val="1819724362"/>
                    </a:ext>
                  </a:extLst>
                </a:gridCol>
                <a:gridCol w="3585884">
                  <a:extLst>
                    <a:ext uri="{9D8B030D-6E8A-4147-A177-3AD203B41FA5}">
                      <a16:colId xmlns:a16="http://schemas.microsoft.com/office/drawing/2014/main" val="2326910772"/>
                    </a:ext>
                  </a:extLst>
                </a:gridCol>
              </a:tblGrid>
              <a:tr h="4820369">
                <a:tc>
                  <a:txBody>
                    <a:bodyPr/>
                    <a:lstStyle/>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Bidding Company's Organogram and Head Office Capacity - To assess the bidding company's KEY management and oversight capacity for effective contract administration, operational supervision, and governance of security services.   </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The organogram shall clearly show key personnel below:</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 National Operations Manager </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2. National Investigations Manager </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3. National Contracts Manager </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4. National Designated Firearms Officer  </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5. National SHE Representative</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just">
                        <a:lnSpc>
                          <a:spcPct val="150000"/>
                        </a:lnSpc>
                        <a:spcBef>
                          <a:spcPts val="300"/>
                        </a:spcBef>
                        <a:buNone/>
                        <a:tabLst>
                          <a:tab pos="1011555" algn="l"/>
                        </a:tabLst>
                      </a:pPr>
                      <a:r>
                        <a:rPr lang="en-GB" sz="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10%</a:t>
                      </a:r>
                      <a:endParaRPr lang="en-ZA" sz="12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0 = 0% No organogram submitted, or organogram submitted is not on the bidding company's letterhead or the organogram submitted is on the letterhead but shows 0 to 2 key personnel only.</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 = 3.33% Organogram submitted on the letterhead but shows 3 key personnel.</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2 = 6.67% Organogram submitted on the letterhead but shows 4 key personnel with reporting lines. </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lgn="just">
                        <a:lnSpc>
                          <a:spcPct val="150000"/>
                        </a:lnSpc>
                        <a:spcBef>
                          <a:spcPts val="300"/>
                        </a:spcBef>
                        <a:buNone/>
                        <a:tabLst>
                          <a:tab pos="1011555" algn="l"/>
                        </a:tabLst>
                      </a:pPr>
                      <a:r>
                        <a:rPr lang="en-GB" sz="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3 = 10% Organogram submitted on the letterhead and shows 5 key personnel with reporting lines.</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092393"/>
                  </a:ext>
                </a:extLst>
              </a:tr>
            </a:tbl>
          </a:graphicData>
        </a:graphic>
      </p:graphicFrame>
    </p:spTree>
    <p:extLst>
      <p:ext uri="{BB962C8B-B14F-4D97-AF65-F5344CB8AC3E}">
        <p14:creationId xmlns:p14="http://schemas.microsoft.com/office/powerpoint/2010/main" val="9793810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76023-CCF4-8DBA-9B2E-F1A9C60CED1D}"/>
            </a:ext>
          </a:extLst>
        </p:cNvPr>
        <p:cNvGrpSpPr/>
        <p:nvPr/>
      </p:nvGrpSpPr>
      <p:grpSpPr>
        <a:xfrm>
          <a:off x="0" y="0"/>
          <a:ext cx="0" cy="0"/>
          <a:chOff x="0" y="0"/>
          <a:chExt cx="0" cy="0"/>
        </a:xfrm>
      </p:grpSpPr>
      <p:sp>
        <p:nvSpPr>
          <p:cNvPr id="20" name="Subtitle 19">
            <a:extLst>
              <a:ext uri="{FF2B5EF4-FFF2-40B4-BE49-F238E27FC236}">
                <a16:creationId xmlns:a16="http://schemas.microsoft.com/office/drawing/2014/main" id="{D21D0B71-C748-9591-CD09-DC833A2E7505}"/>
              </a:ext>
            </a:extLst>
          </p:cNvPr>
          <p:cNvSpPr>
            <a:spLocks noGrp="1"/>
          </p:cNvSpPr>
          <p:nvPr>
            <p:ph type="subTitle" idx="1"/>
          </p:nvPr>
        </p:nvSpPr>
        <p:spPr>
          <a:xfrm>
            <a:off x="1094013" y="372534"/>
            <a:ext cx="10662558" cy="5750680"/>
          </a:xfrm>
        </p:spPr>
        <p:txBody>
          <a:bodyPr/>
          <a:lstStyle/>
          <a:p>
            <a:pPr algn="l"/>
            <a:r>
              <a:rPr lang="en-US" sz="3200" b="1" dirty="0"/>
              <a:t>Returnable Documents</a:t>
            </a:r>
          </a:p>
          <a:p>
            <a:pPr algn="l"/>
            <a:endParaRPr lang="en-US" sz="3200" b="1" dirty="0"/>
          </a:p>
        </p:txBody>
      </p:sp>
      <p:graphicFrame>
        <p:nvGraphicFramePr>
          <p:cNvPr id="3" name="Table 2">
            <a:extLst>
              <a:ext uri="{FF2B5EF4-FFF2-40B4-BE49-F238E27FC236}">
                <a16:creationId xmlns:a16="http://schemas.microsoft.com/office/drawing/2014/main" id="{DC2D0589-FA9A-8F27-1C71-F05AAC3C114C}"/>
              </a:ext>
            </a:extLst>
          </p:cNvPr>
          <p:cNvGraphicFramePr>
            <a:graphicFrameLocks noGrp="1"/>
          </p:cNvGraphicFramePr>
          <p:nvPr>
            <p:extLst>
              <p:ext uri="{D42A27DB-BD31-4B8C-83A1-F6EECF244321}">
                <p14:modId xmlns:p14="http://schemas.microsoft.com/office/powerpoint/2010/main" val="345936660"/>
              </p:ext>
            </p:extLst>
          </p:nvPr>
        </p:nvGraphicFramePr>
        <p:xfrm>
          <a:off x="1094014" y="1085850"/>
          <a:ext cx="10183586" cy="4114741"/>
        </p:xfrm>
        <a:graphic>
          <a:graphicData uri="http://schemas.openxmlformats.org/drawingml/2006/table">
            <a:tbl>
              <a:tblPr firstRow="1" firstCol="1" lastRow="1" lastCol="1" bandRow="1" bandCol="1"/>
              <a:tblGrid>
                <a:gridCol w="10183586">
                  <a:extLst>
                    <a:ext uri="{9D8B030D-6E8A-4147-A177-3AD203B41FA5}">
                      <a16:colId xmlns:a16="http://schemas.microsoft.com/office/drawing/2014/main" val="2937442669"/>
                    </a:ext>
                  </a:extLst>
                </a:gridCol>
              </a:tblGrid>
              <a:tr h="736296">
                <a:tc>
                  <a:txBody>
                    <a:bodyPr/>
                    <a:lstStyle/>
                    <a:p>
                      <a:pPr marL="0" marR="0" algn="ctr">
                        <a:lnSpc>
                          <a:spcPct val="150000"/>
                        </a:lnSpc>
                        <a:spcBef>
                          <a:spcPts val="300"/>
                        </a:spcBef>
                        <a:buNone/>
                      </a:pPr>
                      <a:r>
                        <a:rPr lang="en-GB" sz="1600" b="1"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MANDATORY RETURNABLE DOCUMENTS</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extLst>
                  <a:ext uri="{0D108BD9-81ED-4DB2-BD59-A6C34878D82A}">
                    <a16:rowId xmlns:a16="http://schemas.microsoft.com/office/drawing/2014/main" val="736717732"/>
                  </a:ext>
                </a:extLst>
              </a:tr>
              <a:tr h="310486">
                <a:tc>
                  <a:txBody>
                    <a:bodyPr/>
                    <a:lstStyle/>
                    <a:p>
                      <a:pPr marL="0" marR="0" algn="just">
                        <a:lnSpc>
                          <a:spcPct val="150000"/>
                        </a:lnSpc>
                        <a:spcBef>
                          <a:spcPts val="300"/>
                        </a:spcBef>
                        <a:buNone/>
                      </a:pPr>
                      <a:r>
                        <a:rPr lang="en-GB" sz="1600"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SECTION 4: ANNEXURE B</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2186165"/>
                  </a:ext>
                </a:extLst>
              </a:tr>
              <a:tr h="1029041">
                <a:tc>
                  <a:txBody>
                    <a:bodyPr/>
                    <a:lstStyle/>
                    <a:p>
                      <a:pPr marL="0" marR="0" algn="just">
                        <a:lnSpc>
                          <a:spcPct val="150000"/>
                        </a:lnSpc>
                        <a:spcBef>
                          <a:spcPts val="300"/>
                        </a:spcBef>
                        <a:buNone/>
                      </a:pPr>
                      <a:r>
                        <a:rPr lang="en-GB" sz="1600" dirty="0">
                          <a:effectLst/>
                          <a:latin typeface="Tahoma" panose="020B0604030504040204" pitchFamily="34" charset="0"/>
                          <a:ea typeface="Times New Roman" panose="02020603050405020304" pitchFamily="18" charset="0"/>
                          <a:cs typeface="Tahoma" panose="020B0604030504040204" pitchFamily="34" charset="0"/>
                        </a:rPr>
                        <a:t>Valid Private Security Industry Regulatory Authority (PSIRA) certificate and accreditation as a security provider in terms of section 20 of the Private Security Industry Regulation Act.</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9261273"/>
                  </a:ext>
                </a:extLst>
              </a:tr>
              <a:tr h="669764">
                <a:tc>
                  <a:txBody>
                    <a:bodyPr/>
                    <a:lstStyle/>
                    <a:p>
                      <a:pPr marL="0" marR="0" algn="just">
                        <a:lnSpc>
                          <a:spcPct val="150000"/>
                        </a:lnSpc>
                        <a:spcBef>
                          <a:spcPts val="300"/>
                        </a:spcBef>
                        <a:buNone/>
                      </a:pPr>
                      <a:r>
                        <a:rPr lang="en-GB" sz="1600" dirty="0">
                          <a:effectLst/>
                          <a:latin typeface="Tahoma" panose="020B0604030504040204" pitchFamily="34" charset="0"/>
                          <a:ea typeface="Times New Roman" panose="02020603050405020304" pitchFamily="18" charset="0"/>
                          <a:cs typeface="Tahoma" panose="020B0604030504040204" pitchFamily="34" charset="0"/>
                        </a:rPr>
                        <a:t>Certified proof of a valid PSIRA Certificate of registration (minimum Grade B) for each Active Member, Director, Partner or Trustee of the bidding company.</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65152462"/>
                  </a:ext>
                </a:extLst>
              </a:tr>
              <a:tr h="669764">
                <a:tc>
                  <a:txBody>
                    <a:bodyPr/>
                    <a:lstStyle/>
                    <a:p>
                      <a:pPr marL="0" marR="0" algn="just">
                        <a:lnSpc>
                          <a:spcPct val="150000"/>
                        </a:lnSpc>
                        <a:spcBef>
                          <a:spcPts val="300"/>
                        </a:spcBef>
                        <a:buNone/>
                      </a:pPr>
                      <a:r>
                        <a:rPr lang="en-GB" sz="1600" dirty="0">
                          <a:effectLst/>
                          <a:latin typeface="Tahoma" panose="020B0604030504040204" pitchFamily="34" charset="0"/>
                          <a:ea typeface="Times New Roman" panose="02020603050405020304" pitchFamily="18" charset="0"/>
                          <a:cs typeface="Tahoma" panose="020B0604030504040204" pitchFamily="34" charset="0"/>
                        </a:rPr>
                        <a:t>Valid, certified Letter of Good Standing from PSIRA. The letter of good standing shall be on PSIRA letterhead.</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7049123"/>
                  </a:ext>
                </a:extLst>
              </a:tr>
              <a:tr h="669764">
                <a:tc>
                  <a:txBody>
                    <a:bodyPr/>
                    <a:lstStyle/>
                    <a:p>
                      <a:pPr marL="0" marR="0" algn="just">
                        <a:lnSpc>
                          <a:spcPct val="150000"/>
                        </a:lnSpc>
                        <a:spcBef>
                          <a:spcPts val="300"/>
                        </a:spcBef>
                        <a:buNone/>
                      </a:pPr>
                      <a:r>
                        <a:rPr lang="en-GB" sz="1600" dirty="0">
                          <a:effectLst/>
                          <a:latin typeface="Tahoma" panose="020B0604030504040204" pitchFamily="34" charset="0"/>
                          <a:ea typeface="Times New Roman" panose="02020603050405020304" pitchFamily="18" charset="0"/>
                          <a:cs typeface="Tahoma" panose="020B0604030504040204" pitchFamily="34" charset="0"/>
                        </a:rPr>
                        <a:t>Valid signed Letter of Good Standing from Compensation for Occupational Injuries and Diseases Act (COIDA) as confirmation of Good Standing with COIDA.</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25143442"/>
                  </a:ext>
                </a:extLst>
              </a:tr>
            </a:tbl>
          </a:graphicData>
        </a:graphic>
      </p:graphicFrame>
    </p:spTree>
    <p:extLst>
      <p:ext uri="{BB962C8B-B14F-4D97-AF65-F5344CB8AC3E}">
        <p14:creationId xmlns:p14="http://schemas.microsoft.com/office/powerpoint/2010/main" val="7074169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E126A-708E-B812-D435-24C585A4561C}"/>
            </a:ext>
          </a:extLst>
        </p:cNvPr>
        <p:cNvGrpSpPr/>
        <p:nvPr/>
      </p:nvGrpSpPr>
      <p:grpSpPr>
        <a:xfrm>
          <a:off x="0" y="0"/>
          <a:ext cx="0" cy="0"/>
          <a:chOff x="0" y="0"/>
          <a:chExt cx="0" cy="0"/>
        </a:xfrm>
      </p:grpSpPr>
      <p:sp>
        <p:nvSpPr>
          <p:cNvPr id="20" name="Subtitle 19">
            <a:extLst>
              <a:ext uri="{FF2B5EF4-FFF2-40B4-BE49-F238E27FC236}">
                <a16:creationId xmlns:a16="http://schemas.microsoft.com/office/drawing/2014/main" id="{E43B46E7-F6C7-0A1C-F126-03B543717DA0}"/>
              </a:ext>
            </a:extLst>
          </p:cNvPr>
          <p:cNvSpPr>
            <a:spLocks noGrp="1"/>
          </p:cNvSpPr>
          <p:nvPr>
            <p:ph type="subTitle" idx="1"/>
          </p:nvPr>
        </p:nvSpPr>
        <p:spPr>
          <a:xfrm>
            <a:off x="1094013" y="372534"/>
            <a:ext cx="10662558" cy="5750680"/>
          </a:xfrm>
        </p:spPr>
        <p:txBody>
          <a:bodyPr/>
          <a:lstStyle/>
          <a:p>
            <a:pPr algn="l"/>
            <a:r>
              <a:rPr lang="en-US" sz="3200" b="1" dirty="0"/>
              <a:t>Returnable Documents </a:t>
            </a:r>
          </a:p>
          <a:p>
            <a:pPr algn="l"/>
            <a:endParaRPr lang="en-US" sz="3200" b="1" dirty="0"/>
          </a:p>
        </p:txBody>
      </p:sp>
      <p:graphicFrame>
        <p:nvGraphicFramePr>
          <p:cNvPr id="2" name="Table 1">
            <a:extLst>
              <a:ext uri="{FF2B5EF4-FFF2-40B4-BE49-F238E27FC236}">
                <a16:creationId xmlns:a16="http://schemas.microsoft.com/office/drawing/2014/main" id="{FF5534EC-EF94-698A-605F-B44D2BD1E64F}"/>
              </a:ext>
            </a:extLst>
          </p:cNvPr>
          <p:cNvGraphicFramePr>
            <a:graphicFrameLocks noGrp="1"/>
          </p:cNvGraphicFramePr>
          <p:nvPr>
            <p:extLst>
              <p:ext uri="{D42A27DB-BD31-4B8C-83A1-F6EECF244321}">
                <p14:modId xmlns:p14="http://schemas.microsoft.com/office/powerpoint/2010/main" val="932963056"/>
              </p:ext>
            </p:extLst>
          </p:nvPr>
        </p:nvGraphicFramePr>
        <p:xfrm>
          <a:off x="571500" y="914401"/>
          <a:ext cx="10662558" cy="5619749"/>
        </p:xfrm>
        <a:graphic>
          <a:graphicData uri="http://schemas.openxmlformats.org/drawingml/2006/table">
            <a:tbl>
              <a:tblPr firstRow="1" firstCol="1" lastRow="1" lastCol="1" bandRow="1" bandCol="1"/>
              <a:tblGrid>
                <a:gridCol w="10662558">
                  <a:extLst>
                    <a:ext uri="{9D8B030D-6E8A-4147-A177-3AD203B41FA5}">
                      <a16:colId xmlns:a16="http://schemas.microsoft.com/office/drawing/2014/main" val="2562894620"/>
                    </a:ext>
                  </a:extLst>
                </a:gridCol>
              </a:tblGrid>
              <a:tr h="529874">
                <a:tc>
                  <a:txBody>
                    <a:bodyPr/>
                    <a:lstStyle/>
                    <a:p>
                      <a:pPr marL="0" marR="0" algn="just">
                        <a:lnSpc>
                          <a:spcPct val="150000"/>
                        </a:lnSpc>
                        <a:spcBef>
                          <a:spcPts val="300"/>
                        </a:spcBef>
                        <a:buNone/>
                      </a:pPr>
                      <a:r>
                        <a:rPr lang="en-GB" sz="1400">
                          <a:effectLst/>
                          <a:latin typeface="Tahoma" panose="020B0604030504040204" pitchFamily="34" charset="0"/>
                          <a:ea typeface="Times New Roman" panose="02020603050405020304" pitchFamily="18" charset="0"/>
                          <a:cs typeface="Tahoma" panose="020B0604030504040204" pitchFamily="34" charset="0"/>
                        </a:rPr>
                        <a:t>Valid PSIRA registration certificate of at least five (05) security officers currently employed by the bidding company to prove compliance.</a:t>
                      </a:r>
                      <a:endParaRPr lang="en-ZA" sz="14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98869895"/>
                  </a:ext>
                </a:extLst>
              </a:tr>
              <a:tr h="814157">
                <a:tc>
                  <a:txBody>
                    <a:bodyPr/>
                    <a:lstStyle/>
                    <a:p>
                      <a:pPr marL="0" marR="0" algn="just">
                        <a:lnSpc>
                          <a:spcPct val="150000"/>
                        </a:lnSpc>
                        <a:spcBef>
                          <a:spcPts val="300"/>
                        </a:spcBef>
                        <a:buNone/>
                      </a:pPr>
                      <a:r>
                        <a:rPr lang="en-GB" sz="1400">
                          <a:effectLst/>
                          <a:latin typeface="Tahoma" panose="020B0604030504040204" pitchFamily="34" charset="0"/>
                          <a:ea typeface="Times New Roman" panose="02020603050405020304" pitchFamily="18" charset="0"/>
                          <a:cs typeface="Tahoma" panose="020B0604030504040204" pitchFamily="34" charset="0"/>
                        </a:rPr>
                        <a:t>Minimum of five (5) SAPS firearm competency certificates for five (5) security personnel in their employment. The competency certificate must not be older than 5 years.</a:t>
                      </a:r>
                      <a:endParaRPr lang="en-ZA" sz="14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91403795"/>
                  </a:ext>
                </a:extLst>
              </a:tr>
              <a:tr h="892437">
                <a:tc>
                  <a:txBody>
                    <a:bodyPr/>
                    <a:lstStyle/>
                    <a:p>
                      <a:pPr marL="0" marR="0" algn="just">
                        <a:lnSpc>
                          <a:spcPct val="150000"/>
                        </a:lnSpc>
                        <a:spcBef>
                          <a:spcPts val="300"/>
                        </a:spcBef>
                        <a:buNone/>
                      </a:pPr>
                      <a:r>
                        <a:rPr lang="en-GB" sz="1400" dirty="0">
                          <a:effectLst/>
                          <a:latin typeface="Tahoma" panose="020B0604030504040204" pitchFamily="34" charset="0"/>
                          <a:ea typeface="Times New Roman" panose="02020603050405020304" pitchFamily="18" charset="0"/>
                          <a:cs typeface="Tahoma" panose="020B0604030504040204" pitchFamily="34" charset="0"/>
                        </a:rPr>
                        <a:t>Valid Criminal Clearance Certificate(s) from the South African Police Services (SAPS) for all Company active Directors. Third party issued criminal clearance certificates will not be accepted. The extent of the clearance shall be in line with the Schedule Table of Offences of the Private Security Industry Regulation Act, 2001. The criminal clearance certificate(s) shall not be older than six (06) months.</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16850175"/>
                  </a:ext>
                </a:extLst>
              </a:tr>
              <a:tr h="529874">
                <a:tc>
                  <a:txBody>
                    <a:bodyPr/>
                    <a:lstStyle/>
                    <a:p>
                      <a:pPr marL="0" marR="0" algn="just">
                        <a:lnSpc>
                          <a:spcPct val="150000"/>
                        </a:lnSpc>
                        <a:spcBef>
                          <a:spcPts val="300"/>
                        </a:spcBef>
                        <a:buNone/>
                      </a:pPr>
                      <a:r>
                        <a:rPr lang="en-GB" sz="1400">
                          <a:effectLst/>
                          <a:latin typeface="Tahoma" panose="020B0604030504040204" pitchFamily="34" charset="0"/>
                          <a:ea typeface="Times New Roman" panose="02020603050405020304" pitchFamily="18" charset="0"/>
                          <a:cs typeface="Tahoma" panose="020B0604030504040204" pitchFamily="34" charset="0"/>
                        </a:rPr>
                        <a:t>Letter of compliance from the Security Industry Provident Fund. The letter of compliance shall not have any outstanding amounts.</a:t>
                      </a:r>
                      <a:endParaRPr lang="en-ZA" sz="14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01924045"/>
                  </a:ext>
                </a:extLst>
              </a:tr>
              <a:tr h="529874">
                <a:tc>
                  <a:txBody>
                    <a:bodyPr/>
                    <a:lstStyle/>
                    <a:p>
                      <a:pPr marL="0" marR="0" algn="just">
                        <a:lnSpc>
                          <a:spcPct val="150000"/>
                        </a:lnSpc>
                        <a:spcBef>
                          <a:spcPts val="300"/>
                        </a:spcBef>
                        <a:buNone/>
                      </a:pPr>
                      <a:r>
                        <a:rPr lang="en-GB" sz="1400">
                          <a:effectLst/>
                          <a:latin typeface="Tahoma" panose="020B0604030504040204" pitchFamily="34" charset="0"/>
                          <a:ea typeface="Times New Roman" panose="02020603050405020304" pitchFamily="18" charset="0"/>
                          <a:cs typeface="Tahoma" panose="020B0604030504040204" pitchFamily="34" charset="0"/>
                        </a:rPr>
                        <a:t>Letter of good standing from the Security Industry Medical Aid Insurance/Fund. </a:t>
                      </a:r>
                      <a:endParaRPr lang="en-ZA" sz="14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6597806"/>
                  </a:ext>
                </a:extLst>
              </a:tr>
              <a:tr h="814157">
                <a:tc>
                  <a:txBody>
                    <a:bodyPr/>
                    <a:lstStyle/>
                    <a:p>
                      <a:pPr marL="0" marR="0" algn="just">
                        <a:lnSpc>
                          <a:spcPct val="150000"/>
                        </a:lnSpc>
                        <a:spcBef>
                          <a:spcPts val="300"/>
                        </a:spcBef>
                        <a:buNone/>
                      </a:pPr>
                      <a:r>
                        <a:rPr lang="en-GB" sz="1400" dirty="0">
                          <a:effectLst/>
                          <a:latin typeface="Tahoma" panose="020B0604030504040204" pitchFamily="34" charset="0"/>
                          <a:ea typeface="Times New Roman" panose="02020603050405020304" pitchFamily="18" charset="0"/>
                          <a:cs typeface="Tahoma" panose="020B0604030504040204" pitchFamily="34" charset="0"/>
                        </a:rPr>
                        <a:t>PAPPA license. The licenses accepted must be in the name of the bidder or a third-party contracted service provider (Animal and handler services).</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65817562"/>
                  </a:ext>
                </a:extLst>
              </a:tr>
              <a:tr h="1098441">
                <a:tc>
                  <a:txBody>
                    <a:bodyPr/>
                    <a:lstStyle/>
                    <a:p>
                      <a:pPr marL="0" marR="0" algn="just">
                        <a:lnSpc>
                          <a:spcPct val="150000"/>
                        </a:lnSpc>
                        <a:spcBef>
                          <a:spcPts val="300"/>
                        </a:spcBef>
                        <a:buNone/>
                      </a:pPr>
                      <a:r>
                        <a:rPr lang="en-GB" sz="1400" dirty="0">
                          <a:effectLst/>
                          <a:latin typeface="Tahoma" panose="020B0604030504040204" pitchFamily="34" charset="0"/>
                          <a:ea typeface="Times New Roman" panose="02020603050405020304" pitchFamily="18" charset="0"/>
                          <a:cs typeface="Tahoma" panose="020B0604030504040204" pitchFamily="34" charset="0"/>
                        </a:rPr>
                        <a:t>Proof of Security Liability Insurance cover from the Insurer for Security Liability Insurance cover for not less than R5 000 000,00 (Five million South African Rand) with an annual limit cover of not less than R30 000 000,00 (Thirty million South African Rand).</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15447016"/>
                  </a:ext>
                </a:extLst>
              </a:tr>
            </a:tbl>
          </a:graphicData>
        </a:graphic>
      </p:graphicFrame>
    </p:spTree>
    <p:extLst>
      <p:ext uri="{BB962C8B-B14F-4D97-AF65-F5344CB8AC3E}">
        <p14:creationId xmlns:p14="http://schemas.microsoft.com/office/powerpoint/2010/main" val="2249497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59C0F-D0A9-AA09-6876-4EAAA5BB2248}"/>
            </a:ext>
          </a:extLst>
        </p:cNvPr>
        <p:cNvGrpSpPr/>
        <p:nvPr/>
      </p:nvGrpSpPr>
      <p:grpSpPr>
        <a:xfrm>
          <a:off x="0" y="0"/>
          <a:ext cx="0" cy="0"/>
          <a:chOff x="0" y="0"/>
          <a:chExt cx="0" cy="0"/>
        </a:xfrm>
      </p:grpSpPr>
      <p:sp>
        <p:nvSpPr>
          <p:cNvPr id="20" name="Subtitle 19">
            <a:extLst>
              <a:ext uri="{FF2B5EF4-FFF2-40B4-BE49-F238E27FC236}">
                <a16:creationId xmlns:a16="http://schemas.microsoft.com/office/drawing/2014/main" id="{A34D19A4-565E-35E1-082D-26DFF3BA1C1C}"/>
              </a:ext>
            </a:extLst>
          </p:cNvPr>
          <p:cNvSpPr>
            <a:spLocks noGrp="1"/>
          </p:cNvSpPr>
          <p:nvPr>
            <p:ph type="subTitle" idx="1"/>
          </p:nvPr>
        </p:nvSpPr>
        <p:spPr>
          <a:xfrm>
            <a:off x="1094013" y="372534"/>
            <a:ext cx="10662558" cy="5750680"/>
          </a:xfrm>
        </p:spPr>
        <p:txBody>
          <a:bodyPr/>
          <a:lstStyle/>
          <a:p>
            <a:pPr algn="l"/>
            <a:r>
              <a:rPr lang="en-US" sz="3200" b="1" dirty="0"/>
              <a:t>Returnable Documents</a:t>
            </a:r>
          </a:p>
          <a:p>
            <a:pPr algn="l"/>
            <a:endParaRPr lang="en-US" sz="3200" b="1" dirty="0"/>
          </a:p>
        </p:txBody>
      </p:sp>
      <p:graphicFrame>
        <p:nvGraphicFramePr>
          <p:cNvPr id="2" name="Table 1">
            <a:extLst>
              <a:ext uri="{FF2B5EF4-FFF2-40B4-BE49-F238E27FC236}">
                <a16:creationId xmlns:a16="http://schemas.microsoft.com/office/drawing/2014/main" id="{B78F47A4-3CE7-4579-4163-2355F1FCC5C6}"/>
              </a:ext>
            </a:extLst>
          </p:cNvPr>
          <p:cNvGraphicFramePr>
            <a:graphicFrameLocks noGrp="1"/>
          </p:cNvGraphicFramePr>
          <p:nvPr>
            <p:extLst>
              <p:ext uri="{D42A27DB-BD31-4B8C-83A1-F6EECF244321}">
                <p14:modId xmlns:p14="http://schemas.microsoft.com/office/powerpoint/2010/main" val="154613004"/>
              </p:ext>
            </p:extLst>
          </p:nvPr>
        </p:nvGraphicFramePr>
        <p:xfrm>
          <a:off x="742949" y="1030000"/>
          <a:ext cx="10355037" cy="5750678"/>
        </p:xfrm>
        <a:graphic>
          <a:graphicData uri="http://schemas.openxmlformats.org/drawingml/2006/table">
            <a:tbl>
              <a:tblPr firstRow="1" firstCol="1" lastRow="1" lastCol="1" bandRow="1" bandCol="1"/>
              <a:tblGrid>
                <a:gridCol w="10355037">
                  <a:extLst>
                    <a:ext uri="{9D8B030D-6E8A-4147-A177-3AD203B41FA5}">
                      <a16:colId xmlns:a16="http://schemas.microsoft.com/office/drawing/2014/main" val="633382368"/>
                    </a:ext>
                  </a:extLst>
                </a:gridCol>
              </a:tblGrid>
              <a:tr h="907543">
                <a:tc>
                  <a:txBody>
                    <a:bodyPr/>
                    <a:lstStyle/>
                    <a:p>
                      <a:pPr marL="0" marR="0" algn="just">
                        <a:lnSpc>
                          <a:spcPct val="150000"/>
                        </a:lnSpc>
                        <a:spcBef>
                          <a:spcPts val="300"/>
                        </a:spcBef>
                        <a:buNone/>
                      </a:pPr>
                      <a:r>
                        <a:rPr lang="en-GB" sz="1400">
                          <a:effectLst/>
                          <a:latin typeface="Tahoma" panose="020B0604030504040204" pitchFamily="34" charset="0"/>
                          <a:ea typeface="Times New Roman" panose="02020603050405020304" pitchFamily="18" charset="0"/>
                          <a:cs typeface="Tahoma" panose="020B0604030504040204" pitchFamily="34" charset="0"/>
                        </a:rPr>
                        <a:t>Proof of Public Liability Insurance cover from Insurer for Public Liability Insurance (PLI) cover for not less than R5 000 000,00 (Five million South African Rand) with an annual limit cover of not less than R30 000 000,00 (Thirty million South African Rand).</a:t>
                      </a:r>
                      <a:endParaRPr lang="en-ZA" sz="14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27068462"/>
                  </a:ext>
                </a:extLst>
              </a:tr>
              <a:tr h="620657">
                <a:tc>
                  <a:txBody>
                    <a:bodyPr/>
                    <a:lstStyle/>
                    <a:p>
                      <a:pPr marL="0" marR="0" algn="just">
                        <a:lnSpc>
                          <a:spcPct val="150000"/>
                        </a:lnSpc>
                        <a:spcBef>
                          <a:spcPts val="300"/>
                        </a:spcBef>
                        <a:buNone/>
                      </a:pPr>
                      <a:r>
                        <a:rPr lang="en-GB" sz="1400" dirty="0">
                          <a:effectLst/>
                          <a:latin typeface="Tahoma" panose="020B0604030504040204" pitchFamily="34" charset="0"/>
                          <a:ea typeface="Times New Roman" panose="02020603050405020304" pitchFamily="18" charset="0"/>
                          <a:cs typeface="Tahoma" panose="020B0604030504040204" pitchFamily="34" charset="0"/>
                        </a:rPr>
                        <a:t>List issued by the SAPS Central Firearm Registry, indicating a minimum of two hundred and seventy-six (276) firearms registered in the name of the bidding company.</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11657006"/>
                  </a:ext>
                </a:extLst>
              </a:tr>
              <a:tr h="1224413">
                <a:tc>
                  <a:txBody>
                    <a:bodyPr/>
                    <a:lstStyle/>
                    <a:p>
                      <a:pPr marL="0" marR="0" algn="just">
                        <a:lnSpc>
                          <a:spcPct val="150000"/>
                        </a:lnSpc>
                        <a:spcBef>
                          <a:spcPts val="300"/>
                        </a:spcBef>
                        <a:buNone/>
                      </a:pPr>
                      <a:r>
                        <a:rPr lang="en-GB" sz="140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The bidding company shall comply with all ICASA regulations pertaining to the use of two-way radio communications. To confirm compliance, the bidders shall submit a valid copy of an ICASA Radio Frequency Spectrum License in the name of the bidding company, authorizing the use of the specific frequencies to be used for the handheld radios.</a:t>
                      </a:r>
                      <a:endParaRPr lang="en-ZA" sz="14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12508172"/>
                  </a:ext>
                </a:extLst>
              </a:tr>
              <a:tr h="287702">
                <a:tc>
                  <a:txBody>
                    <a:bodyPr/>
                    <a:lstStyle/>
                    <a:p>
                      <a:pPr marL="0" marR="0" algn="just">
                        <a:lnSpc>
                          <a:spcPct val="150000"/>
                        </a:lnSpc>
                        <a:spcBef>
                          <a:spcPts val="300"/>
                        </a:spcBef>
                        <a:buNone/>
                      </a:pPr>
                      <a:r>
                        <a:rPr lang="en-GB" sz="1400">
                          <a:effectLst/>
                          <a:latin typeface="Tahoma" panose="020B0604030504040204" pitchFamily="34" charset="0"/>
                          <a:ea typeface="Times New Roman" panose="02020603050405020304" pitchFamily="18" charset="0"/>
                          <a:cs typeface="Tahoma" panose="020B0604030504040204" pitchFamily="34" charset="0"/>
                        </a:rPr>
                        <a:t>Remote Operator Certificate (ROC).</a:t>
                      </a:r>
                      <a:endParaRPr lang="en-ZA" sz="14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4857445"/>
                  </a:ext>
                </a:extLst>
              </a:tr>
              <a:tr h="287702">
                <a:tc>
                  <a:txBody>
                    <a:bodyPr/>
                    <a:lstStyle/>
                    <a:p>
                      <a:pPr marL="0" marR="0" algn="just">
                        <a:lnSpc>
                          <a:spcPct val="150000"/>
                        </a:lnSpc>
                        <a:spcBef>
                          <a:spcPts val="300"/>
                        </a:spcBef>
                        <a:buNone/>
                      </a:pPr>
                      <a:r>
                        <a:rPr lang="en-GB" sz="1400">
                          <a:effectLst/>
                          <a:latin typeface="Tahoma" panose="020B0604030504040204" pitchFamily="34" charset="0"/>
                          <a:ea typeface="Times New Roman" panose="02020603050405020304" pitchFamily="18" charset="0"/>
                          <a:cs typeface="Tahoma" panose="020B0604030504040204" pitchFamily="34" charset="0"/>
                        </a:rPr>
                        <a:t>Air Service Licence (ASL) issued by the department of Transport.</a:t>
                      </a:r>
                      <a:endParaRPr lang="en-ZA" sz="14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4765883"/>
                  </a:ext>
                </a:extLst>
              </a:tr>
              <a:tr h="590674">
                <a:tc>
                  <a:txBody>
                    <a:bodyPr/>
                    <a:lstStyle/>
                    <a:p>
                      <a:pPr marL="0" marR="0" algn="just">
                        <a:lnSpc>
                          <a:spcPct val="150000"/>
                        </a:lnSpc>
                        <a:spcBef>
                          <a:spcPts val="300"/>
                        </a:spcBef>
                        <a:buNone/>
                      </a:pPr>
                      <a:r>
                        <a:rPr lang="en-GB" sz="1400">
                          <a:effectLst/>
                          <a:latin typeface="Tahoma" panose="020B0604030504040204" pitchFamily="34" charset="0"/>
                          <a:ea typeface="Times New Roman" panose="02020603050405020304" pitchFamily="18" charset="0"/>
                          <a:cs typeface="Tahoma" panose="020B0604030504040204" pitchFamily="34" charset="0"/>
                        </a:rPr>
                        <a:t>List of all pilots to be deployed on the contract and certified copies of valid Remote Pilot Licenses (RPLs) for each pilot listed.</a:t>
                      </a:r>
                      <a:endParaRPr lang="en-ZA" sz="14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37469094"/>
                  </a:ext>
                </a:extLst>
              </a:tr>
              <a:tr h="287702">
                <a:tc>
                  <a:txBody>
                    <a:bodyPr/>
                    <a:lstStyle/>
                    <a:p>
                      <a:pPr marL="0" marR="0" algn="just">
                        <a:lnSpc>
                          <a:spcPct val="150000"/>
                        </a:lnSpc>
                        <a:spcBef>
                          <a:spcPts val="300"/>
                        </a:spcBef>
                        <a:buNone/>
                      </a:pPr>
                      <a:r>
                        <a:rPr lang="en-GB" sz="1400">
                          <a:effectLst/>
                          <a:latin typeface="Tahoma" panose="020B0604030504040204" pitchFamily="34" charset="0"/>
                          <a:ea typeface="Times New Roman" panose="02020603050405020304" pitchFamily="18" charset="0"/>
                          <a:cs typeface="Tahoma" panose="020B0604030504040204" pitchFamily="34" charset="0"/>
                        </a:rPr>
                        <a:t>Beyond Visual Line of Sight (BVLOS) approval to conduct BVLOS operations.</a:t>
                      </a:r>
                      <a:endParaRPr lang="en-ZA" sz="14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23448622"/>
                  </a:ext>
                </a:extLst>
              </a:tr>
              <a:tr h="590674">
                <a:tc>
                  <a:txBody>
                    <a:bodyPr/>
                    <a:lstStyle/>
                    <a:p>
                      <a:pPr marL="0" marR="0" algn="just">
                        <a:lnSpc>
                          <a:spcPct val="150000"/>
                        </a:lnSpc>
                        <a:spcBef>
                          <a:spcPts val="300"/>
                        </a:spcBef>
                        <a:buNone/>
                      </a:pPr>
                      <a:r>
                        <a:rPr lang="en-GB" sz="1400">
                          <a:effectLst/>
                          <a:latin typeface="Tahoma" panose="020B0604030504040204" pitchFamily="34" charset="0"/>
                          <a:ea typeface="Times New Roman" panose="02020603050405020304" pitchFamily="18" charset="0"/>
                          <a:cs typeface="Times New Roman" panose="02020603050405020304" pitchFamily="18" charset="0"/>
                        </a:rPr>
                        <a:t>ICASA Radio Frequency Spectrum Licence issued by ICASA for Unmanned Aerial Surveillance command and control links.</a:t>
                      </a:r>
                      <a:endParaRPr lang="en-ZA" sz="14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9075310"/>
                  </a:ext>
                </a:extLst>
              </a:tr>
              <a:tr h="953611">
                <a:tc>
                  <a:txBody>
                    <a:bodyPr/>
                    <a:lstStyle/>
                    <a:p>
                      <a:pPr marL="0" marR="0" algn="just">
                        <a:lnSpc>
                          <a:spcPct val="150000"/>
                        </a:lnSpc>
                        <a:spcBef>
                          <a:spcPts val="300"/>
                        </a:spcBef>
                        <a:buNone/>
                      </a:pPr>
                      <a:r>
                        <a:rPr lang="en-GB" sz="1400"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Unmanned Aircraft Systems (UAS) registration Certificate for all UAS to be deployed. To enable verification, bidders MUST submit a list of all UAS to be deployed, detailing make, model, and serial number as well as a certified copy valid SACAA UAS Registration Certificate for each UAS listed.</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69328778"/>
                  </a:ext>
                </a:extLst>
              </a:tr>
            </a:tbl>
          </a:graphicData>
        </a:graphic>
      </p:graphicFrame>
    </p:spTree>
    <p:extLst>
      <p:ext uri="{BB962C8B-B14F-4D97-AF65-F5344CB8AC3E}">
        <p14:creationId xmlns:p14="http://schemas.microsoft.com/office/powerpoint/2010/main" val="40081616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7DE9F-7FA0-F0C1-B752-A932DD4C736D}"/>
            </a:ext>
          </a:extLst>
        </p:cNvPr>
        <p:cNvGrpSpPr/>
        <p:nvPr/>
      </p:nvGrpSpPr>
      <p:grpSpPr>
        <a:xfrm>
          <a:off x="0" y="0"/>
          <a:ext cx="0" cy="0"/>
          <a:chOff x="0" y="0"/>
          <a:chExt cx="0" cy="0"/>
        </a:xfrm>
      </p:grpSpPr>
      <p:sp>
        <p:nvSpPr>
          <p:cNvPr id="20" name="Subtitle 19">
            <a:extLst>
              <a:ext uri="{FF2B5EF4-FFF2-40B4-BE49-F238E27FC236}">
                <a16:creationId xmlns:a16="http://schemas.microsoft.com/office/drawing/2014/main" id="{94F8CA23-EB25-B5BA-8472-B20AA60D3C00}"/>
              </a:ext>
            </a:extLst>
          </p:cNvPr>
          <p:cNvSpPr>
            <a:spLocks noGrp="1"/>
          </p:cNvSpPr>
          <p:nvPr>
            <p:ph type="subTitle" idx="1"/>
          </p:nvPr>
        </p:nvSpPr>
        <p:spPr>
          <a:xfrm>
            <a:off x="1094013" y="372534"/>
            <a:ext cx="10662558" cy="5750680"/>
          </a:xfrm>
        </p:spPr>
        <p:txBody>
          <a:bodyPr/>
          <a:lstStyle/>
          <a:p>
            <a:pPr algn="l"/>
            <a:r>
              <a:rPr lang="en-US" sz="3200" b="1" dirty="0"/>
              <a:t>Returnable Documents</a:t>
            </a:r>
          </a:p>
          <a:p>
            <a:pPr algn="l"/>
            <a:endParaRPr lang="en-US" sz="3200" b="1" dirty="0"/>
          </a:p>
        </p:txBody>
      </p:sp>
      <p:graphicFrame>
        <p:nvGraphicFramePr>
          <p:cNvPr id="2" name="Table 1">
            <a:extLst>
              <a:ext uri="{FF2B5EF4-FFF2-40B4-BE49-F238E27FC236}">
                <a16:creationId xmlns:a16="http://schemas.microsoft.com/office/drawing/2014/main" id="{3FB81343-E154-8705-A75D-A93528C808DD}"/>
              </a:ext>
            </a:extLst>
          </p:cNvPr>
          <p:cNvGraphicFramePr>
            <a:graphicFrameLocks noGrp="1"/>
          </p:cNvGraphicFramePr>
          <p:nvPr>
            <p:extLst>
              <p:ext uri="{D42A27DB-BD31-4B8C-83A1-F6EECF244321}">
                <p14:modId xmlns:p14="http://schemas.microsoft.com/office/powerpoint/2010/main" val="1778482741"/>
              </p:ext>
            </p:extLst>
          </p:nvPr>
        </p:nvGraphicFramePr>
        <p:xfrm>
          <a:off x="1238251" y="1200150"/>
          <a:ext cx="9859736" cy="4923066"/>
        </p:xfrm>
        <a:graphic>
          <a:graphicData uri="http://schemas.openxmlformats.org/drawingml/2006/table">
            <a:tbl>
              <a:tblPr firstRow="1" firstCol="1" lastRow="1" lastCol="1" bandRow="1" bandCol="1"/>
              <a:tblGrid>
                <a:gridCol w="9859736">
                  <a:extLst>
                    <a:ext uri="{9D8B030D-6E8A-4147-A177-3AD203B41FA5}">
                      <a16:colId xmlns:a16="http://schemas.microsoft.com/office/drawing/2014/main" val="4131515827"/>
                    </a:ext>
                  </a:extLst>
                </a:gridCol>
              </a:tblGrid>
              <a:tr h="329436">
                <a:tc>
                  <a:txBody>
                    <a:bodyPr/>
                    <a:lstStyle/>
                    <a:p>
                      <a:pPr marL="0" marR="0" algn="ctr">
                        <a:lnSpc>
                          <a:spcPct val="150000"/>
                        </a:lnSpc>
                        <a:spcBef>
                          <a:spcPts val="300"/>
                        </a:spcBef>
                        <a:buNone/>
                      </a:pPr>
                      <a:r>
                        <a:rPr lang="en-GB" sz="1600" b="1" u="sng">
                          <a:solidFill>
                            <a:srgbClr val="000000"/>
                          </a:solidFill>
                          <a:effectLst/>
                          <a:latin typeface="Tahoma" panose="020B0604030504040204" pitchFamily="34" charset="0"/>
                          <a:ea typeface="Times New Roman" panose="02020603050405020304" pitchFamily="18" charset="0"/>
                          <a:cs typeface="Tahoma" panose="020B0604030504040204" pitchFamily="34" charset="0"/>
                        </a:rPr>
                        <a:t>RETURNABLE DOCUMENTS USED FOR SCORING</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extLst>
                  <a:ext uri="{0D108BD9-81ED-4DB2-BD59-A6C34878D82A}">
                    <a16:rowId xmlns:a16="http://schemas.microsoft.com/office/drawing/2014/main" val="1119648680"/>
                  </a:ext>
                </a:extLst>
              </a:tr>
              <a:tr h="710699">
                <a:tc>
                  <a:txBody>
                    <a:bodyPr/>
                    <a:lstStyle/>
                    <a:p>
                      <a:pPr marL="0" marR="0" algn="just">
                        <a:lnSpc>
                          <a:spcPct val="150000"/>
                        </a:lnSpc>
                        <a:spcBef>
                          <a:spcPts val="300"/>
                        </a:spcBef>
                        <a:buNone/>
                      </a:pPr>
                      <a:r>
                        <a:rPr lang="en-GB" sz="1600">
                          <a:effectLst/>
                          <a:latin typeface="Tahoma" panose="020B0604030504040204" pitchFamily="34" charset="0"/>
                          <a:ea typeface="Times New Roman" panose="02020603050405020304" pitchFamily="18" charset="0"/>
                          <a:cs typeface="Times New Roman" panose="02020603050405020304" pitchFamily="18" charset="0"/>
                        </a:rPr>
                        <a:t>B-BBEE Certificate / Sworn- Affidavit / B-BBEE CIPC Certificate (in case of JV, a consolidated scorecard will be accepted) as per DTIC guideline)</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88927354"/>
                  </a:ext>
                </a:extLst>
              </a:tr>
              <a:tr h="329436">
                <a:tc>
                  <a:txBody>
                    <a:bodyPr/>
                    <a:lstStyle/>
                    <a:p>
                      <a:pPr marL="0" marR="0" algn="just">
                        <a:lnSpc>
                          <a:spcPct val="150000"/>
                        </a:lnSpc>
                        <a:spcBef>
                          <a:spcPts val="300"/>
                        </a:spcBef>
                        <a:buNone/>
                      </a:pPr>
                      <a:r>
                        <a:rPr lang="en-GB" sz="1600" kern="1200">
                          <a:effectLst/>
                          <a:latin typeface="Tahoma" panose="020B0604030504040204" pitchFamily="34" charset="0"/>
                          <a:ea typeface="Times New Roman" panose="02020603050405020304" pitchFamily="18" charset="0"/>
                          <a:cs typeface="Tahoma" panose="020B0604030504040204" pitchFamily="34" charset="0"/>
                        </a:rPr>
                        <a:t>Reference letter indicating previous relevant experience and related Letter of award</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5085950"/>
                  </a:ext>
                </a:extLst>
              </a:tr>
              <a:tr h="710699">
                <a:tc>
                  <a:txBody>
                    <a:bodyPr/>
                    <a:lstStyle/>
                    <a:p>
                      <a:pPr marL="0" marR="0" algn="just">
                        <a:lnSpc>
                          <a:spcPct val="150000"/>
                        </a:lnSpc>
                        <a:spcBef>
                          <a:spcPts val="300"/>
                        </a:spcBef>
                        <a:buNone/>
                      </a:pPr>
                      <a:r>
                        <a:rPr lang="en-GB" sz="1600" kern="1200" dirty="0">
                          <a:effectLst/>
                          <a:latin typeface="Tahoma" panose="020B0604030504040204" pitchFamily="34" charset="0"/>
                          <a:ea typeface="Times New Roman" panose="02020603050405020304" pitchFamily="18" charset="0"/>
                          <a:cs typeface="Tahoma" panose="020B0604030504040204" pitchFamily="34" charset="0"/>
                        </a:rPr>
                        <a:t>Title deed/certificate or ownership, or Valid signed lease agreement with a minimum remaining term of 12 months from bid closing date.</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48475857"/>
                  </a:ext>
                </a:extLst>
              </a:tr>
              <a:tr h="710699">
                <a:tc>
                  <a:txBody>
                    <a:bodyPr/>
                    <a:lstStyle/>
                    <a:p>
                      <a:pPr marL="0" marR="0" algn="just">
                        <a:lnSpc>
                          <a:spcPct val="150000"/>
                        </a:lnSpc>
                        <a:spcBef>
                          <a:spcPts val="300"/>
                        </a:spcBef>
                        <a:buNone/>
                      </a:pPr>
                      <a:r>
                        <a:rPr lang="en-GB" sz="1600" kern="1200">
                          <a:effectLst/>
                          <a:latin typeface="Tahoma" panose="020B0604030504040204" pitchFamily="34" charset="0"/>
                          <a:ea typeface="Times New Roman" panose="02020603050405020304" pitchFamily="18" charset="0"/>
                          <a:cs typeface="Tahoma" panose="020B0604030504040204" pitchFamily="34" charset="0"/>
                        </a:rPr>
                        <a:t>Comprehensive list, of motorised vehicles, detailing the type, quantity, and registration number of owned/leased vehicles, motorcycles available for contract execution.</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49649686"/>
                  </a:ext>
                </a:extLst>
              </a:tr>
              <a:tr h="710699">
                <a:tc>
                  <a:txBody>
                    <a:bodyPr/>
                    <a:lstStyle/>
                    <a:p>
                      <a:pPr marL="0" marR="0" algn="just">
                        <a:lnSpc>
                          <a:spcPct val="150000"/>
                        </a:lnSpc>
                        <a:spcBef>
                          <a:spcPts val="300"/>
                        </a:spcBef>
                        <a:buNone/>
                      </a:pPr>
                      <a:r>
                        <a:rPr lang="en-GB" sz="1600" kern="1200" dirty="0">
                          <a:effectLst/>
                          <a:latin typeface="Tahoma" panose="020B0604030504040204" pitchFamily="34" charset="0"/>
                          <a:ea typeface="Times New Roman" panose="02020603050405020304" pitchFamily="18" charset="0"/>
                          <a:cs typeface="Tahoma" panose="020B0604030504040204" pitchFamily="34" charset="0"/>
                        </a:rPr>
                        <a:t>The bidding company shall submit a formal commitment letter on the company's letterhead confirming the ability to provide ad-hoc vehicle services within the required delivery timeframes.</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22233234"/>
                  </a:ext>
                </a:extLst>
              </a:tr>
              <a:tr h="329436">
                <a:tc>
                  <a:txBody>
                    <a:bodyPr/>
                    <a:lstStyle/>
                    <a:p>
                      <a:pPr marL="0" marR="0" algn="just">
                        <a:lnSpc>
                          <a:spcPct val="150000"/>
                        </a:lnSpc>
                        <a:spcBef>
                          <a:spcPts val="300"/>
                        </a:spcBef>
                        <a:buNone/>
                      </a:pPr>
                      <a:r>
                        <a:rPr lang="en-GB" sz="1600" kern="1200">
                          <a:effectLst/>
                          <a:latin typeface="Tahoma" panose="020B0604030504040204" pitchFamily="34" charset="0"/>
                          <a:ea typeface="Times New Roman" panose="02020603050405020304" pitchFamily="18" charset="0"/>
                          <a:cs typeface="Tahoma" panose="020B0604030504040204" pitchFamily="34" charset="0"/>
                        </a:rPr>
                        <a:t>Company's Organogram </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58315608"/>
                  </a:ext>
                </a:extLst>
              </a:tr>
              <a:tr h="1091962">
                <a:tc>
                  <a:txBody>
                    <a:bodyPr/>
                    <a:lstStyle/>
                    <a:p>
                      <a:pPr marL="0" marR="0" algn="just">
                        <a:lnSpc>
                          <a:spcPct val="150000"/>
                        </a:lnSpc>
                        <a:spcBef>
                          <a:spcPts val="300"/>
                        </a:spcBef>
                        <a:buNone/>
                      </a:pPr>
                      <a:r>
                        <a:rPr lang="en-GB" sz="1600" kern="1200" dirty="0">
                          <a:effectLst/>
                          <a:latin typeface="Tahoma" panose="020B0604030504040204" pitchFamily="34" charset="0"/>
                          <a:ea typeface="Times New Roman" panose="02020603050405020304" pitchFamily="18" charset="0"/>
                          <a:cs typeface="Tahoma" panose="020B0604030504040204" pitchFamily="34" charset="0"/>
                        </a:rPr>
                        <a:t>Formal commitment letter on the company's letterhead signed by the bidding company. The letter shall confirm the bidder's ability to provide each of the required resources within a period of 60 calendar days post award of the contract.</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2651170"/>
                  </a:ext>
                </a:extLst>
              </a:tr>
            </a:tbl>
          </a:graphicData>
        </a:graphic>
      </p:graphicFrame>
    </p:spTree>
    <p:extLst>
      <p:ext uri="{BB962C8B-B14F-4D97-AF65-F5344CB8AC3E}">
        <p14:creationId xmlns:p14="http://schemas.microsoft.com/office/powerpoint/2010/main" val="15541708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F95E8-E7D9-13BE-B457-766114E339DC}"/>
            </a:ext>
          </a:extLst>
        </p:cNvPr>
        <p:cNvGrpSpPr/>
        <p:nvPr/>
      </p:nvGrpSpPr>
      <p:grpSpPr>
        <a:xfrm>
          <a:off x="0" y="0"/>
          <a:ext cx="0" cy="0"/>
          <a:chOff x="0" y="0"/>
          <a:chExt cx="0" cy="0"/>
        </a:xfrm>
      </p:grpSpPr>
      <p:sp>
        <p:nvSpPr>
          <p:cNvPr id="20" name="Subtitle 19">
            <a:extLst>
              <a:ext uri="{FF2B5EF4-FFF2-40B4-BE49-F238E27FC236}">
                <a16:creationId xmlns:a16="http://schemas.microsoft.com/office/drawing/2014/main" id="{21230B5F-B38F-36F4-9D78-14ACD91752DC}"/>
              </a:ext>
            </a:extLst>
          </p:cNvPr>
          <p:cNvSpPr>
            <a:spLocks noGrp="1"/>
          </p:cNvSpPr>
          <p:nvPr>
            <p:ph type="subTitle" idx="1"/>
          </p:nvPr>
        </p:nvSpPr>
        <p:spPr>
          <a:xfrm>
            <a:off x="1094013" y="372534"/>
            <a:ext cx="10662558" cy="5750680"/>
          </a:xfrm>
        </p:spPr>
        <p:txBody>
          <a:bodyPr/>
          <a:lstStyle/>
          <a:p>
            <a:pPr algn="l"/>
            <a:r>
              <a:rPr lang="en-US" sz="3200" b="1" dirty="0"/>
              <a:t>Returnable Documents</a:t>
            </a:r>
          </a:p>
          <a:p>
            <a:pPr algn="l"/>
            <a:endParaRPr lang="en-US" sz="3200" b="1" dirty="0"/>
          </a:p>
        </p:txBody>
      </p:sp>
      <p:graphicFrame>
        <p:nvGraphicFramePr>
          <p:cNvPr id="2" name="Table 1">
            <a:extLst>
              <a:ext uri="{FF2B5EF4-FFF2-40B4-BE49-F238E27FC236}">
                <a16:creationId xmlns:a16="http://schemas.microsoft.com/office/drawing/2014/main" id="{A8B1748C-2A5F-8552-83BE-BA0C0920BDE6}"/>
              </a:ext>
            </a:extLst>
          </p:cNvPr>
          <p:cNvGraphicFramePr>
            <a:graphicFrameLocks noGrp="1"/>
          </p:cNvGraphicFramePr>
          <p:nvPr>
            <p:extLst>
              <p:ext uri="{D42A27DB-BD31-4B8C-83A1-F6EECF244321}">
                <p14:modId xmlns:p14="http://schemas.microsoft.com/office/powerpoint/2010/main" val="56785762"/>
              </p:ext>
            </p:extLst>
          </p:nvPr>
        </p:nvGraphicFramePr>
        <p:xfrm>
          <a:off x="933450" y="1047750"/>
          <a:ext cx="10662558" cy="5075463"/>
        </p:xfrm>
        <a:graphic>
          <a:graphicData uri="http://schemas.openxmlformats.org/drawingml/2006/table">
            <a:tbl>
              <a:tblPr firstRow="1" firstCol="1" lastRow="1" lastCol="1" bandRow="1" bandCol="1"/>
              <a:tblGrid>
                <a:gridCol w="10662558">
                  <a:extLst>
                    <a:ext uri="{9D8B030D-6E8A-4147-A177-3AD203B41FA5}">
                      <a16:colId xmlns:a16="http://schemas.microsoft.com/office/drawing/2014/main" val="2284605574"/>
                    </a:ext>
                  </a:extLst>
                </a:gridCol>
              </a:tblGrid>
              <a:tr h="968562">
                <a:tc>
                  <a:txBody>
                    <a:bodyPr/>
                    <a:lstStyle/>
                    <a:p>
                      <a:pPr marL="360045" marR="0" algn="just">
                        <a:lnSpc>
                          <a:spcPct val="150000"/>
                        </a:lnSpc>
                        <a:spcBef>
                          <a:spcPts val="300"/>
                        </a:spcBef>
                        <a:buNone/>
                      </a:pPr>
                      <a:r>
                        <a:rPr lang="en-GB" sz="1400" b="1"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p>
                      <a:pPr marL="360045" marR="0" algn="just">
                        <a:lnSpc>
                          <a:spcPct val="150000"/>
                        </a:lnSpc>
                        <a:spcBef>
                          <a:spcPts val="300"/>
                        </a:spcBef>
                        <a:buNone/>
                      </a:pPr>
                      <a:r>
                        <a:rPr lang="en-GB" sz="1600" b="1"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ESSENTIAL</a:t>
                      </a:r>
                      <a:r>
                        <a:rPr lang="en-GB" sz="1600" b="1" kern="1200" dirty="0">
                          <a:solidFill>
                            <a:srgbClr val="FF0000"/>
                          </a:solidFill>
                          <a:effectLst/>
                          <a:latin typeface="Tahoma" panose="020B0604030504040204" pitchFamily="34" charset="0"/>
                          <a:ea typeface="Times New Roman" panose="02020603050405020304" pitchFamily="18" charset="0"/>
                          <a:cs typeface="Tahoma" panose="020B0604030504040204" pitchFamily="34" charset="0"/>
                        </a:rPr>
                        <a:t> </a:t>
                      </a:r>
                      <a:r>
                        <a:rPr lang="en-GB" sz="1600" b="1"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RETURNABLE DOCUMENTS &amp; SCHEDULES </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6510" marR="165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918033310"/>
                  </a:ext>
                </a:extLst>
              </a:tr>
              <a:tr h="721120">
                <a:tc>
                  <a:txBody>
                    <a:bodyPr/>
                    <a:lstStyle/>
                    <a:p>
                      <a:pPr marL="0" marR="0" algn="just">
                        <a:lnSpc>
                          <a:spcPct val="115000"/>
                        </a:lnSpc>
                        <a:spcBef>
                          <a:spcPts val="300"/>
                        </a:spcBef>
                        <a:buNone/>
                      </a:pPr>
                      <a:r>
                        <a:rPr lang="en-GB" sz="1600"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In the case of Joint Ventures, a copy of the Joint Venture Agreement or written confirmation of the intention to enter into a Joint Venture Agreement</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6510" marR="165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73423636"/>
                  </a:ext>
                </a:extLst>
              </a:tr>
              <a:tr h="673504">
                <a:tc>
                  <a:txBody>
                    <a:bodyPr/>
                    <a:lstStyle/>
                    <a:p>
                      <a:pPr marL="0" marR="0" algn="just">
                        <a:lnSpc>
                          <a:spcPct val="115000"/>
                        </a:lnSpc>
                        <a:spcBef>
                          <a:spcPts val="300"/>
                        </a:spcBef>
                        <a:buNone/>
                      </a:pPr>
                      <a:r>
                        <a:rPr lang="en-GB" sz="1600" kern="1200" dirty="0">
                          <a:effectLst/>
                          <a:latin typeface="Tahoma" panose="020B0604030504040204" pitchFamily="34" charset="0"/>
                          <a:ea typeface="Times New Roman" panose="02020603050405020304" pitchFamily="18" charset="0"/>
                          <a:cs typeface="Tahoma" panose="020B0604030504040204" pitchFamily="34" charset="0"/>
                        </a:rPr>
                        <a:t>Latest Financial Statements signed by your Accounting Officer or latest Audited Financial Statements plus 2 previous years</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6510" marR="165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41432465"/>
                  </a:ext>
                </a:extLst>
              </a:tr>
              <a:tr h="338236">
                <a:tc>
                  <a:txBody>
                    <a:bodyPr/>
                    <a:lstStyle/>
                    <a:p>
                      <a:pPr marL="0" marR="0" algn="just">
                        <a:lnSpc>
                          <a:spcPct val="115000"/>
                        </a:lnSpc>
                        <a:spcBef>
                          <a:spcPts val="300"/>
                        </a:spcBef>
                        <a:buNone/>
                      </a:pPr>
                      <a:r>
                        <a:rPr lang="en-GB" sz="1600" dirty="0">
                          <a:effectLst/>
                          <a:latin typeface="Tahoma" panose="020B0604030504040204" pitchFamily="34" charset="0"/>
                          <a:ea typeface="Times New Roman" panose="02020603050405020304" pitchFamily="18" charset="0"/>
                          <a:cs typeface="Times New Roman" panose="02020603050405020304" pitchFamily="18" charset="0"/>
                        </a:rPr>
                        <a:t>Copy of Company Registration Certificate</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6510" marR="165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77521629"/>
                  </a:ext>
                </a:extLst>
              </a:tr>
              <a:tr h="338236">
                <a:tc>
                  <a:txBody>
                    <a:bodyPr/>
                    <a:lstStyle/>
                    <a:p>
                      <a:pPr marL="0" marR="0" algn="just">
                        <a:lnSpc>
                          <a:spcPct val="115000"/>
                        </a:lnSpc>
                        <a:spcBef>
                          <a:spcPts val="300"/>
                        </a:spcBef>
                        <a:buNone/>
                      </a:pPr>
                      <a:r>
                        <a:rPr lang="en-GB" sz="1600" dirty="0">
                          <a:effectLst/>
                          <a:latin typeface="Tahoma" panose="020B0604030504040204" pitchFamily="34" charset="0"/>
                          <a:ea typeface="Times New Roman" panose="02020603050405020304" pitchFamily="18" charset="0"/>
                          <a:cs typeface="Times New Roman" panose="02020603050405020304" pitchFamily="18" charset="0"/>
                        </a:rPr>
                        <a:t>Copies of IDs shareholder / directors / members [as applicable]</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6510" marR="165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3457507"/>
                  </a:ext>
                </a:extLst>
              </a:tr>
              <a:tr h="338236">
                <a:tc>
                  <a:txBody>
                    <a:bodyPr/>
                    <a:lstStyle/>
                    <a:p>
                      <a:pPr marL="0" marR="0" algn="just">
                        <a:lnSpc>
                          <a:spcPct val="115000"/>
                        </a:lnSpc>
                        <a:spcBef>
                          <a:spcPts val="300"/>
                        </a:spcBef>
                        <a:buNone/>
                      </a:pPr>
                      <a:r>
                        <a:rPr lang="en-GB" sz="1600" dirty="0">
                          <a:effectLst/>
                          <a:latin typeface="Tahoma" panose="020B0604030504040204" pitchFamily="34" charset="0"/>
                          <a:ea typeface="Times New Roman" panose="02020603050405020304" pitchFamily="18" charset="0"/>
                          <a:cs typeface="Times New Roman" panose="02020603050405020304" pitchFamily="18" charset="0"/>
                        </a:rPr>
                        <a:t>Copy of share certificates [CK1/CK2 if CC]</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6510" marR="165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7185873"/>
                  </a:ext>
                </a:extLst>
              </a:tr>
              <a:tr h="338236">
                <a:tc>
                  <a:txBody>
                    <a:bodyPr/>
                    <a:lstStyle/>
                    <a:p>
                      <a:pPr marL="0" marR="0" algn="just">
                        <a:lnSpc>
                          <a:spcPct val="115000"/>
                        </a:lnSpc>
                        <a:spcBef>
                          <a:spcPts val="300"/>
                        </a:spcBef>
                        <a:buNone/>
                      </a:pPr>
                      <a:r>
                        <a:rPr lang="en-GB" sz="1600" dirty="0">
                          <a:effectLst/>
                          <a:latin typeface="Tahoma" panose="020B0604030504040204" pitchFamily="34" charset="0"/>
                          <a:ea typeface="Times New Roman" panose="02020603050405020304" pitchFamily="18" charset="0"/>
                          <a:cs typeface="Times New Roman" panose="02020603050405020304" pitchFamily="18" charset="0"/>
                        </a:rPr>
                        <a:t>Proof of authority must be submitted e.g., company resolution</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6510" marR="165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20417034"/>
                  </a:ext>
                </a:extLst>
              </a:tr>
              <a:tr h="338236">
                <a:tc>
                  <a:txBody>
                    <a:bodyPr/>
                    <a:lstStyle/>
                    <a:p>
                      <a:pPr marL="0" marR="0" algn="just">
                        <a:lnSpc>
                          <a:spcPct val="115000"/>
                        </a:lnSpc>
                        <a:spcBef>
                          <a:spcPts val="300"/>
                        </a:spcBef>
                        <a:buNone/>
                      </a:pPr>
                      <a:r>
                        <a:rPr lang="en-GB" sz="1600" dirty="0">
                          <a:effectLst/>
                          <a:latin typeface="Tahoma" panose="020B0604030504040204" pitchFamily="34" charset="0"/>
                          <a:ea typeface="Times New Roman" panose="02020603050405020304" pitchFamily="18" charset="0"/>
                          <a:cs typeface="Times New Roman" panose="02020603050405020304" pitchFamily="18" charset="0"/>
                        </a:rPr>
                        <a:t>Proof of registration on Central Supplier Database</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6510" marR="165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4613740"/>
                  </a:ext>
                </a:extLst>
              </a:tr>
              <a:tr h="1021097">
                <a:tc>
                  <a:txBody>
                    <a:bodyPr/>
                    <a:lstStyle/>
                    <a:p>
                      <a:pPr marL="0" marR="0" algn="just">
                        <a:lnSpc>
                          <a:spcPct val="115000"/>
                        </a:lnSpc>
                        <a:spcBef>
                          <a:spcPts val="300"/>
                        </a:spcBef>
                        <a:buNone/>
                      </a:pPr>
                      <a:r>
                        <a:rPr lang="en-GB" sz="1600" dirty="0">
                          <a:effectLst/>
                          <a:latin typeface="Tahoma" panose="020B0604030504040204" pitchFamily="34" charset="0"/>
                          <a:ea typeface="Times New Roman" panose="02020603050405020304" pitchFamily="18" charset="0"/>
                          <a:cs typeface="Times New Roman" panose="02020603050405020304" pitchFamily="18" charset="0"/>
                        </a:rPr>
                        <a:t>Tax Clearance Certificate or electronic access PIN obtained from SARS’s new Tax Compliance Status (TCS) system, [Consortia / Joint Ventures must submit a separate Tax Clearance Certificate/PIN for each party]</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6510" marR="165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65875370"/>
                  </a:ext>
                </a:extLst>
              </a:tr>
            </a:tbl>
          </a:graphicData>
        </a:graphic>
      </p:graphicFrame>
    </p:spTree>
    <p:extLst>
      <p:ext uri="{BB962C8B-B14F-4D97-AF65-F5344CB8AC3E}">
        <p14:creationId xmlns:p14="http://schemas.microsoft.com/office/powerpoint/2010/main" val="624417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BDDE0-1807-D387-F1CA-030A4AA883F6}"/>
            </a:ext>
          </a:extLst>
        </p:cNvPr>
        <p:cNvGrpSpPr/>
        <p:nvPr/>
      </p:nvGrpSpPr>
      <p:grpSpPr>
        <a:xfrm>
          <a:off x="0" y="0"/>
          <a:ext cx="0" cy="0"/>
          <a:chOff x="0" y="0"/>
          <a:chExt cx="0" cy="0"/>
        </a:xfrm>
      </p:grpSpPr>
      <p:sp>
        <p:nvSpPr>
          <p:cNvPr id="20" name="Subtitle 19">
            <a:extLst>
              <a:ext uri="{FF2B5EF4-FFF2-40B4-BE49-F238E27FC236}">
                <a16:creationId xmlns:a16="http://schemas.microsoft.com/office/drawing/2014/main" id="{B5DAE0D4-5E19-9772-B64F-50C2F75D896B}"/>
              </a:ext>
            </a:extLst>
          </p:cNvPr>
          <p:cNvSpPr>
            <a:spLocks noGrp="1"/>
          </p:cNvSpPr>
          <p:nvPr>
            <p:ph type="subTitle" idx="1"/>
          </p:nvPr>
        </p:nvSpPr>
        <p:spPr>
          <a:xfrm>
            <a:off x="1094013" y="372534"/>
            <a:ext cx="10662558" cy="5750680"/>
          </a:xfrm>
        </p:spPr>
        <p:txBody>
          <a:bodyPr/>
          <a:lstStyle/>
          <a:p>
            <a:pPr algn="l"/>
            <a:r>
              <a:rPr lang="en-US" sz="3200" b="1" dirty="0"/>
              <a:t>Returnable Documents</a:t>
            </a:r>
          </a:p>
          <a:p>
            <a:pPr algn="l"/>
            <a:endParaRPr lang="en-US" sz="3200" b="1" dirty="0"/>
          </a:p>
        </p:txBody>
      </p:sp>
      <p:graphicFrame>
        <p:nvGraphicFramePr>
          <p:cNvPr id="2" name="Table 1">
            <a:extLst>
              <a:ext uri="{FF2B5EF4-FFF2-40B4-BE49-F238E27FC236}">
                <a16:creationId xmlns:a16="http://schemas.microsoft.com/office/drawing/2014/main" id="{F7E5FCD9-86C3-B49F-78F4-0D50AFE87C12}"/>
              </a:ext>
            </a:extLst>
          </p:cNvPr>
          <p:cNvGraphicFramePr>
            <a:graphicFrameLocks noGrp="1"/>
          </p:cNvGraphicFramePr>
          <p:nvPr>
            <p:extLst>
              <p:ext uri="{D42A27DB-BD31-4B8C-83A1-F6EECF244321}">
                <p14:modId xmlns:p14="http://schemas.microsoft.com/office/powerpoint/2010/main" val="987343061"/>
              </p:ext>
            </p:extLst>
          </p:nvPr>
        </p:nvGraphicFramePr>
        <p:xfrm>
          <a:off x="1094013" y="1295400"/>
          <a:ext cx="9440637" cy="3590133"/>
        </p:xfrm>
        <a:graphic>
          <a:graphicData uri="http://schemas.openxmlformats.org/drawingml/2006/table">
            <a:tbl>
              <a:tblPr firstRow="1" firstCol="1" lastRow="1" lastCol="1" bandRow="1" bandCol="1"/>
              <a:tblGrid>
                <a:gridCol w="9440637">
                  <a:extLst>
                    <a:ext uri="{9D8B030D-6E8A-4147-A177-3AD203B41FA5}">
                      <a16:colId xmlns:a16="http://schemas.microsoft.com/office/drawing/2014/main" val="3041102845"/>
                    </a:ext>
                  </a:extLst>
                </a:gridCol>
              </a:tblGrid>
              <a:tr h="484700">
                <a:tc>
                  <a:txBody>
                    <a:bodyPr/>
                    <a:lstStyle/>
                    <a:p>
                      <a:pPr marL="0" marR="0" algn="just">
                        <a:lnSpc>
                          <a:spcPct val="115000"/>
                        </a:lnSpc>
                        <a:spcBef>
                          <a:spcPts val="300"/>
                        </a:spcBef>
                        <a:buNone/>
                      </a:pPr>
                      <a:r>
                        <a:rPr lang="en-GB" sz="1600" kern="1200">
                          <a:effectLst/>
                          <a:latin typeface="Tahoma" panose="020B0604030504040204" pitchFamily="34" charset="0"/>
                          <a:ea typeface="Times New Roman" panose="02020603050405020304" pitchFamily="18" charset="0"/>
                          <a:cs typeface="Times New Roman" panose="02020603050405020304" pitchFamily="18" charset="0"/>
                        </a:rPr>
                        <a:t>Section 1: SBD1 Form</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16510" marR="165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43596594"/>
                  </a:ext>
                </a:extLst>
              </a:tr>
              <a:tr h="495013">
                <a:tc>
                  <a:txBody>
                    <a:bodyPr/>
                    <a:lstStyle/>
                    <a:p>
                      <a:pPr marL="0" marR="0" algn="just">
                        <a:lnSpc>
                          <a:spcPct val="115000"/>
                        </a:lnSpc>
                        <a:spcBef>
                          <a:spcPts val="300"/>
                        </a:spcBef>
                        <a:buNone/>
                      </a:pPr>
                      <a:r>
                        <a:rPr lang="en-GB" sz="1600"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SECTION 5: Proposal Form and List of Returnable documents</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24279325"/>
                  </a:ext>
                </a:extLst>
              </a:tr>
              <a:tr h="522084">
                <a:tc>
                  <a:txBody>
                    <a:bodyPr/>
                    <a:lstStyle/>
                    <a:p>
                      <a:pPr marL="0" marR="0" algn="just">
                        <a:lnSpc>
                          <a:spcPct val="115000"/>
                        </a:lnSpc>
                        <a:spcBef>
                          <a:spcPts val="300"/>
                        </a:spcBef>
                        <a:buNone/>
                      </a:pPr>
                      <a:r>
                        <a:rPr lang="en-GB" sz="1600" kern="1200">
                          <a:effectLst/>
                          <a:latin typeface="Tahoma" panose="020B0604030504040204" pitchFamily="34" charset="0"/>
                          <a:ea typeface="Times New Roman" panose="02020603050405020304" pitchFamily="18" charset="0"/>
                          <a:cs typeface="Tahoma" panose="020B0604030504040204" pitchFamily="34" charset="0"/>
                        </a:rPr>
                        <a:t>SECTION 6: Certificate Of Acquaintance with RFP, Terms &amp; Conditions &amp; Applicable Documents</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88431385"/>
                  </a:ext>
                </a:extLst>
              </a:tr>
              <a:tr h="522084">
                <a:tc>
                  <a:txBody>
                    <a:bodyPr/>
                    <a:lstStyle/>
                    <a:p>
                      <a:pPr marL="0" marR="0" algn="just">
                        <a:lnSpc>
                          <a:spcPct val="115000"/>
                        </a:lnSpc>
                        <a:spcBef>
                          <a:spcPts val="300"/>
                        </a:spcBef>
                        <a:buNone/>
                      </a:pPr>
                      <a:r>
                        <a:rPr lang="en-GB" sz="1600" kern="1200">
                          <a:effectLst/>
                          <a:latin typeface="Tahoma" panose="020B0604030504040204" pitchFamily="34" charset="0"/>
                          <a:ea typeface="Times New Roman" panose="02020603050405020304" pitchFamily="18" charset="0"/>
                          <a:cs typeface="Tahoma" panose="020B0604030504040204" pitchFamily="34" charset="0"/>
                        </a:rPr>
                        <a:t>SECTION 7: RFP Declaration and Breach of Law Form</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31183461"/>
                  </a:ext>
                </a:extLst>
              </a:tr>
              <a:tr h="522084">
                <a:tc>
                  <a:txBody>
                    <a:bodyPr/>
                    <a:lstStyle/>
                    <a:p>
                      <a:pPr marL="0" marR="0" algn="just">
                        <a:lnSpc>
                          <a:spcPct val="115000"/>
                        </a:lnSpc>
                        <a:spcBef>
                          <a:spcPts val="300"/>
                        </a:spcBef>
                        <a:buNone/>
                      </a:pPr>
                      <a:r>
                        <a:rPr lang="en-GB" sz="1600" kern="1200">
                          <a:effectLst/>
                          <a:latin typeface="Tahoma" panose="020B0604030504040204" pitchFamily="34" charset="0"/>
                          <a:ea typeface="Times New Roman" panose="02020603050405020304" pitchFamily="18" charset="0"/>
                          <a:cs typeface="Tahoma" panose="020B0604030504040204" pitchFamily="34" charset="0"/>
                        </a:rPr>
                        <a:t>SECTION 9:</a:t>
                      </a:r>
                      <a:r>
                        <a:rPr lang="en-GB" sz="1600">
                          <a:effectLst/>
                          <a:latin typeface="Tahoma" panose="020B0604030504040204" pitchFamily="34" charset="0"/>
                          <a:ea typeface="Times New Roman" panose="02020603050405020304" pitchFamily="18" charset="0"/>
                          <a:cs typeface="Times New Roman" panose="02020603050405020304" pitchFamily="18" charset="0"/>
                        </a:rPr>
                        <a:t> </a:t>
                      </a:r>
                      <a:r>
                        <a:rPr lang="en-GB" sz="1600" kern="1200">
                          <a:effectLst/>
                          <a:latin typeface="Tahoma" panose="020B0604030504040204" pitchFamily="34" charset="0"/>
                          <a:ea typeface="Times New Roman" panose="02020603050405020304" pitchFamily="18" charset="0"/>
                          <a:cs typeface="Tahoma" panose="020B0604030504040204" pitchFamily="34" charset="0"/>
                        </a:rPr>
                        <a:t>Specific Goals Points Claim Form</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46950571"/>
                  </a:ext>
                </a:extLst>
              </a:tr>
              <a:tr h="522084">
                <a:tc>
                  <a:txBody>
                    <a:bodyPr/>
                    <a:lstStyle/>
                    <a:p>
                      <a:pPr marL="0" marR="0" algn="just">
                        <a:lnSpc>
                          <a:spcPct val="115000"/>
                        </a:lnSpc>
                        <a:spcBef>
                          <a:spcPts val="300"/>
                        </a:spcBef>
                        <a:buNone/>
                      </a:pPr>
                      <a:r>
                        <a:rPr lang="en-GB" sz="1600" kern="1200">
                          <a:effectLst/>
                          <a:latin typeface="Tahoma" panose="020B0604030504040204" pitchFamily="34" charset="0"/>
                          <a:ea typeface="Times New Roman" panose="02020603050405020304" pitchFamily="18" charset="0"/>
                          <a:cs typeface="Tahoma" panose="020B0604030504040204" pitchFamily="34" charset="0"/>
                        </a:rPr>
                        <a:t>SECTION 10: Job-Creation Schedule</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34201519"/>
                  </a:ext>
                </a:extLst>
              </a:tr>
              <a:tr h="522084">
                <a:tc>
                  <a:txBody>
                    <a:bodyPr/>
                    <a:lstStyle/>
                    <a:p>
                      <a:pPr marL="0" marR="0" algn="just">
                        <a:lnSpc>
                          <a:spcPct val="115000"/>
                        </a:lnSpc>
                        <a:spcBef>
                          <a:spcPts val="300"/>
                        </a:spcBef>
                        <a:buNone/>
                      </a:pPr>
                      <a:r>
                        <a:rPr lang="en-GB" sz="1600" kern="1200" dirty="0">
                          <a:effectLst/>
                          <a:latin typeface="Tahoma" panose="020B0604030504040204" pitchFamily="34" charset="0"/>
                          <a:ea typeface="Times New Roman" panose="02020603050405020304" pitchFamily="18" charset="0"/>
                          <a:cs typeface="Tahoma" panose="020B0604030504040204" pitchFamily="34" charset="0"/>
                        </a:rPr>
                        <a:t>SECTION 11: Protection Of Personal Information</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04984759"/>
                  </a:ext>
                </a:extLst>
              </a:tr>
            </a:tbl>
          </a:graphicData>
        </a:graphic>
      </p:graphicFrame>
    </p:spTree>
    <p:extLst>
      <p:ext uri="{BB962C8B-B14F-4D97-AF65-F5344CB8AC3E}">
        <p14:creationId xmlns:p14="http://schemas.microsoft.com/office/powerpoint/2010/main" val="41025735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4B233-FF6D-DA96-37D3-488473C73767}"/>
            </a:ext>
          </a:extLst>
        </p:cNvPr>
        <p:cNvGrpSpPr/>
        <p:nvPr/>
      </p:nvGrpSpPr>
      <p:grpSpPr>
        <a:xfrm>
          <a:off x="0" y="0"/>
          <a:ext cx="0" cy="0"/>
          <a:chOff x="0" y="0"/>
          <a:chExt cx="0" cy="0"/>
        </a:xfrm>
      </p:grpSpPr>
      <p:sp>
        <p:nvSpPr>
          <p:cNvPr id="20" name="Subtitle 19">
            <a:extLst>
              <a:ext uri="{FF2B5EF4-FFF2-40B4-BE49-F238E27FC236}">
                <a16:creationId xmlns:a16="http://schemas.microsoft.com/office/drawing/2014/main" id="{CD48F167-043F-867D-A967-DE691105876E}"/>
              </a:ext>
            </a:extLst>
          </p:cNvPr>
          <p:cNvSpPr>
            <a:spLocks noGrp="1"/>
          </p:cNvSpPr>
          <p:nvPr>
            <p:ph type="subTitle" idx="1"/>
          </p:nvPr>
        </p:nvSpPr>
        <p:spPr>
          <a:xfrm>
            <a:off x="1094013" y="372534"/>
            <a:ext cx="10662558" cy="5750680"/>
          </a:xfrm>
        </p:spPr>
        <p:txBody>
          <a:bodyPr/>
          <a:lstStyle/>
          <a:p>
            <a:pPr algn="l"/>
            <a:r>
              <a:rPr lang="en-US" sz="3200" b="1" dirty="0"/>
              <a:t>Returnable Documents</a:t>
            </a:r>
          </a:p>
          <a:p>
            <a:pPr algn="l"/>
            <a:endParaRPr lang="en-US" sz="3200" b="1" dirty="0"/>
          </a:p>
        </p:txBody>
      </p:sp>
      <p:graphicFrame>
        <p:nvGraphicFramePr>
          <p:cNvPr id="2" name="Table 1">
            <a:extLst>
              <a:ext uri="{FF2B5EF4-FFF2-40B4-BE49-F238E27FC236}">
                <a16:creationId xmlns:a16="http://schemas.microsoft.com/office/drawing/2014/main" id="{689EF066-E410-2B8D-F2C1-BAD3F90E4EA1}"/>
              </a:ext>
            </a:extLst>
          </p:cNvPr>
          <p:cNvGraphicFramePr>
            <a:graphicFrameLocks noGrp="1"/>
          </p:cNvGraphicFramePr>
          <p:nvPr>
            <p:extLst>
              <p:ext uri="{D42A27DB-BD31-4B8C-83A1-F6EECF244321}">
                <p14:modId xmlns:p14="http://schemas.microsoft.com/office/powerpoint/2010/main" val="3647296186"/>
              </p:ext>
            </p:extLst>
          </p:nvPr>
        </p:nvGraphicFramePr>
        <p:xfrm>
          <a:off x="647700" y="1219200"/>
          <a:ext cx="10134600" cy="4572000"/>
        </p:xfrm>
        <a:graphic>
          <a:graphicData uri="http://schemas.openxmlformats.org/drawingml/2006/table">
            <a:tbl>
              <a:tblPr firstRow="1" firstCol="1" lastRow="1" lastCol="1" bandRow="1" bandCol="1"/>
              <a:tblGrid>
                <a:gridCol w="10134600">
                  <a:extLst>
                    <a:ext uri="{9D8B030D-6E8A-4147-A177-3AD203B41FA5}">
                      <a16:colId xmlns:a16="http://schemas.microsoft.com/office/drawing/2014/main" val="383209942"/>
                    </a:ext>
                  </a:extLst>
                </a:gridCol>
              </a:tblGrid>
              <a:tr h="508000">
                <a:tc>
                  <a:txBody>
                    <a:bodyPr/>
                    <a:lstStyle/>
                    <a:p>
                      <a:pPr marL="0" marR="0" algn="just">
                        <a:lnSpc>
                          <a:spcPct val="115000"/>
                        </a:lnSpc>
                        <a:spcBef>
                          <a:spcPts val="300"/>
                        </a:spcBef>
                        <a:buNone/>
                      </a:pPr>
                      <a:r>
                        <a:rPr lang="en-GB" sz="1600" kern="1200">
                          <a:effectLst/>
                          <a:latin typeface="Tahoma" panose="020B0604030504040204" pitchFamily="34" charset="0"/>
                          <a:ea typeface="Times New Roman" panose="02020603050405020304" pitchFamily="18" charset="0"/>
                          <a:cs typeface="Tahoma" panose="020B0604030504040204" pitchFamily="34" charset="0"/>
                        </a:rPr>
                        <a:t>ANNEXURE A: SCOPE OF WORK</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45439902"/>
                  </a:ext>
                </a:extLst>
              </a:tr>
              <a:tr h="508000">
                <a:tc>
                  <a:txBody>
                    <a:bodyPr/>
                    <a:lstStyle/>
                    <a:p>
                      <a:pPr marL="0" marR="0" algn="just">
                        <a:lnSpc>
                          <a:spcPct val="115000"/>
                        </a:lnSpc>
                        <a:spcBef>
                          <a:spcPts val="300"/>
                        </a:spcBef>
                        <a:buNone/>
                      </a:pPr>
                      <a:r>
                        <a:rPr lang="en-GB" sz="1600" kern="1200">
                          <a:effectLst/>
                          <a:latin typeface="Tahoma" panose="020B0604030504040204" pitchFamily="34" charset="0"/>
                          <a:ea typeface="Times New Roman" panose="02020603050405020304" pitchFamily="18" charset="0"/>
                          <a:cs typeface="Tahoma" panose="020B0604030504040204" pitchFamily="34" charset="0"/>
                        </a:rPr>
                        <a:t>ANNEXURE C: MASTER SERVICE AGREEMENT </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34417187"/>
                  </a:ext>
                </a:extLst>
              </a:tr>
              <a:tr h="508000">
                <a:tc>
                  <a:txBody>
                    <a:bodyPr/>
                    <a:lstStyle/>
                    <a:p>
                      <a:pPr marL="0" marR="0" algn="just">
                        <a:lnSpc>
                          <a:spcPct val="115000"/>
                        </a:lnSpc>
                        <a:spcBef>
                          <a:spcPts val="300"/>
                        </a:spcBef>
                        <a:buNone/>
                      </a:pPr>
                      <a:r>
                        <a:rPr lang="en-GB" sz="1600" kern="1200">
                          <a:effectLst/>
                          <a:latin typeface="Tahoma" panose="020B0604030504040204" pitchFamily="34" charset="0"/>
                          <a:ea typeface="Times New Roman" panose="02020603050405020304" pitchFamily="18" charset="0"/>
                          <a:cs typeface="Tahoma" panose="020B0604030504040204" pitchFamily="34" charset="0"/>
                        </a:rPr>
                        <a:t>ANNEXURE D: SCHEDULE 1 – SCHEDULE OF REQUIREMENTS</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40255574"/>
                  </a:ext>
                </a:extLst>
              </a:tr>
              <a:tr h="508000">
                <a:tc>
                  <a:txBody>
                    <a:bodyPr/>
                    <a:lstStyle/>
                    <a:p>
                      <a:pPr marL="0" marR="0" algn="just">
                        <a:lnSpc>
                          <a:spcPct val="115000"/>
                        </a:lnSpc>
                        <a:spcBef>
                          <a:spcPts val="300"/>
                        </a:spcBef>
                        <a:buNone/>
                      </a:pPr>
                      <a:r>
                        <a:rPr lang="en-GB" sz="1600" kern="1200" dirty="0">
                          <a:effectLst/>
                          <a:latin typeface="Tahoma" panose="020B0604030504040204" pitchFamily="34" charset="0"/>
                          <a:ea typeface="Times New Roman" panose="02020603050405020304" pitchFamily="18" charset="0"/>
                          <a:cs typeface="Tahoma" panose="020B0604030504040204" pitchFamily="34" charset="0"/>
                        </a:rPr>
                        <a:t>ANNEXURE E: TRANSNET’S GENERAL BID CONDITIONS</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9883520"/>
                  </a:ext>
                </a:extLst>
              </a:tr>
              <a:tr h="508000">
                <a:tc>
                  <a:txBody>
                    <a:bodyPr/>
                    <a:lstStyle/>
                    <a:p>
                      <a:pPr marL="0" marR="0" algn="just">
                        <a:lnSpc>
                          <a:spcPct val="115000"/>
                        </a:lnSpc>
                        <a:spcBef>
                          <a:spcPts val="300"/>
                        </a:spcBef>
                        <a:buNone/>
                      </a:pPr>
                      <a:r>
                        <a:rPr lang="en-GB" sz="1600" kern="1200" dirty="0">
                          <a:effectLst/>
                          <a:latin typeface="Tahoma" panose="020B0604030504040204" pitchFamily="34" charset="0"/>
                          <a:ea typeface="Times New Roman" panose="02020603050405020304" pitchFamily="18" charset="0"/>
                          <a:cs typeface="Tahoma" panose="020B0604030504040204" pitchFamily="34" charset="0"/>
                        </a:rPr>
                        <a:t>ANNEXURE F: TRANSNET’S SUPPLIER INTEGRITY PACT</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17076420"/>
                  </a:ext>
                </a:extLst>
              </a:tr>
              <a:tr h="508000">
                <a:tc>
                  <a:txBody>
                    <a:bodyPr/>
                    <a:lstStyle/>
                    <a:p>
                      <a:pPr marL="0" marR="0" algn="just">
                        <a:lnSpc>
                          <a:spcPct val="115000"/>
                        </a:lnSpc>
                        <a:spcBef>
                          <a:spcPts val="300"/>
                        </a:spcBef>
                        <a:buNone/>
                      </a:pPr>
                      <a:r>
                        <a:rPr lang="en-GB" sz="1600" kern="1200">
                          <a:effectLst/>
                          <a:latin typeface="Tahoma" panose="020B0604030504040204" pitchFamily="34" charset="0"/>
                          <a:ea typeface="Times New Roman" panose="02020603050405020304" pitchFamily="18" charset="0"/>
                          <a:cs typeface="Tahoma" panose="020B0604030504040204" pitchFamily="34" charset="0"/>
                        </a:rPr>
                        <a:t>ANNEXURE G:  NON-DISCLOSURE AGREEMENT</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74802259"/>
                  </a:ext>
                </a:extLst>
              </a:tr>
              <a:tr h="508000">
                <a:tc>
                  <a:txBody>
                    <a:bodyPr/>
                    <a:lstStyle/>
                    <a:p>
                      <a:pPr marL="0" marR="0" algn="just">
                        <a:lnSpc>
                          <a:spcPct val="115000"/>
                        </a:lnSpc>
                        <a:spcBef>
                          <a:spcPts val="300"/>
                        </a:spcBef>
                        <a:buNone/>
                      </a:pPr>
                      <a:r>
                        <a:rPr lang="en-GB" sz="1600" kern="1200">
                          <a:effectLst/>
                          <a:latin typeface="Tahoma" panose="020B0604030504040204" pitchFamily="34" charset="0"/>
                          <a:ea typeface="Times New Roman" panose="02020603050405020304" pitchFamily="18" charset="0"/>
                          <a:cs typeface="Tahoma" panose="020B0604030504040204" pitchFamily="34" charset="0"/>
                        </a:rPr>
                        <a:t>ANNEXURE H: SHE QUESTIONAIRE</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8995883"/>
                  </a:ext>
                </a:extLst>
              </a:tr>
              <a:tr h="508000">
                <a:tc>
                  <a:txBody>
                    <a:bodyPr/>
                    <a:lstStyle/>
                    <a:p>
                      <a:pPr marL="0" marR="0" algn="just">
                        <a:lnSpc>
                          <a:spcPct val="115000"/>
                        </a:lnSpc>
                        <a:spcBef>
                          <a:spcPts val="300"/>
                        </a:spcBef>
                        <a:buNone/>
                      </a:pPr>
                      <a:r>
                        <a:rPr lang="en-GB" sz="1600" kern="1200">
                          <a:effectLst/>
                          <a:latin typeface="Tahoma" panose="020B0604030504040204" pitchFamily="34" charset="0"/>
                          <a:ea typeface="Times New Roman" panose="02020603050405020304" pitchFamily="18" charset="0"/>
                          <a:cs typeface="Tahoma" panose="020B0604030504040204" pitchFamily="34" charset="0"/>
                        </a:rPr>
                        <a:t>ANNEXURE I: SAFETY HEALTH AND ENVIRONMENTAL (SHE) SPECIFICATIONS FOR CONTRACTORS</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35888510"/>
                  </a:ext>
                </a:extLst>
              </a:tr>
              <a:tr h="508000">
                <a:tc>
                  <a:txBody>
                    <a:bodyPr/>
                    <a:lstStyle/>
                    <a:p>
                      <a:pPr marL="0" marR="0" algn="just">
                        <a:lnSpc>
                          <a:spcPct val="115000"/>
                        </a:lnSpc>
                        <a:spcBef>
                          <a:spcPts val="300"/>
                        </a:spcBef>
                        <a:buNone/>
                      </a:pPr>
                      <a:r>
                        <a:rPr lang="en-GB" sz="1600" kern="1200" dirty="0">
                          <a:effectLst/>
                          <a:latin typeface="Tahoma" panose="020B0604030504040204" pitchFamily="34" charset="0"/>
                          <a:ea typeface="Times New Roman" panose="02020603050405020304" pitchFamily="18" charset="0"/>
                          <a:cs typeface="Tahoma" panose="020B0604030504040204" pitchFamily="34" charset="0"/>
                        </a:rPr>
                        <a:t>ANNEXURE J: SECTION 37 MANDOTARY AGREEMENT</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31007807"/>
                  </a:ext>
                </a:extLst>
              </a:tr>
            </a:tbl>
          </a:graphicData>
        </a:graphic>
      </p:graphicFrame>
    </p:spTree>
    <p:extLst>
      <p:ext uri="{BB962C8B-B14F-4D97-AF65-F5344CB8AC3E}">
        <p14:creationId xmlns:p14="http://schemas.microsoft.com/office/powerpoint/2010/main" val="24633734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B445C1EF-EF18-4FFE-8A51-5D8D70B5B26D}"/>
              </a:ext>
            </a:extLst>
          </p:cNvPr>
          <p:cNvSpPr txBox="1"/>
          <p:nvPr/>
        </p:nvSpPr>
        <p:spPr>
          <a:xfrm>
            <a:off x="4206591" y="2626679"/>
            <a:ext cx="3778818" cy="577035"/>
          </a:xfrm>
          <a:prstGeom prst="rect">
            <a:avLst/>
          </a:prstGeom>
        </p:spPr>
        <p:txBody>
          <a:bodyPr vert="horz" wrap="square" lIns="0" tIns="7701" rIns="0" bIns="0" rtlCol="0">
            <a:spAutoFit/>
          </a:bodyPr>
          <a:lstStyle/>
          <a:p>
            <a:pPr marL="7701">
              <a:spcBef>
                <a:spcPts val="61"/>
              </a:spcBef>
            </a:pPr>
            <a:r>
              <a:rPr lang="en-ZA" sz="3699" b="1" dirty="0">
                <a:latin typeface="Tahoma" panose="020B0604030504040204" pitchFamily="34" charset="0"/>
                <a:cs typeface="Tahoma" panose="020B0604030504040204" pitchFamily="34" charset="0"/>
              </a:rPr>
              <a:t>	QUESTIONS?</a:t>
            </a:r>
            <a:endParaRPr sz="3699" b="1" dirty="0">
              <a:latin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862593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1E6E2647-351D-BE49-BC4B-698A8004223D}"/>
              </a:ext>
            </a:extLst>
          </p:cNvPr>
          <p:cNvSpPr txBox="1"/>
          <p:nvPr/>
        </p:nvSpPr>
        <p:spPr>
          <a:xfrm>
            <a:off x="614117" y="5637504"/>
            <a:ext cx="2883537" cy="577035"/>
          </a:xfrm>
          <a:prstGeom prst="rect">
            <a:avLst/>
          </a:prstGeom>
        </p:spPr>
        <p:txBody>
          <a:bodyPr vert="horz" wrap="square" lIns="0" tIns="7701" rIns="0" bIns="0" rtlCol="0">
            <a:spAutoFit/>
          </a:bodyPr>
          <a:lstStyle/>
          <a:p>
            <a:pPr marL="7701" marR="0" lvl="0" indent="0" algn="l" defTabSz="457200" rtl="0" eaLnBrk="1" fontAlgn="auto" latinLnBrk="0" hangingPunct="1">
              <a:lnSpc>
                <a:spcPct val="100000"/>
              </a:lnSpc>
              <a:spcBef>
                <a:spcPts val="61"/>
              </a:spcBef>
              <a:spcAft>
                <a:spcPts val="0"/>
              </a:spcAft>
              <a:buClrTx/>
              <a:buSzTx/>
              <a:buFontTx/>
              <a:buNone/>
              <a:tabLst/>
              <a:defRPr/>
            </a:pPr>
            <a:r>
              <a:rPr kumimoji="0" sz="3699" b="1" i="0" u="none" strike="noStrike" kern="1200" cap="none" spc="0" normalizeH="0" baseline="0" noProof="0" dirty="0">
                <a:ln>
                  <a:noFill/>
                </a:ln>
                <a:solidFill>
                  <a:srgbClr val="FFFFFF"/>
                </a:solidFill>
                <a:effectLst/>
                <a:uLnTx/>
                <a:uFillTx/>
                <a:latin typeface="Tahoma" panose="020B0604030504040204" pitchFamily="34" charset="0"/>
                <a:ea typeface="+mn-ea"/>
                <a:cs typeface="Tahoma" panose="020B0604030504040204" pitchFamily="34" charset="0"/>
              </a:rPr>
              <a:t>THANK</a:t>
            </a:r>
            <a:r>
              <a:rPr kumimoji="0" sz="3699" b="1" i="0" u="none" strike="noStrike" kern="1200" cap="none" spc="-88" normalizeH="0" baseline="0" noProof="0" dirty="0">
                <a:ln>
                  <a:noFill/>
                </a:ln>
                <a:solidFill>
                  <a:srgbClr val="FFFFFF"/>
                </a:solidFill>
                <a:effectLst/>
                <a:uLnTx/>
                <a:uFillTx/>
                <a:latin typeface="Tahoma" panose="020B0604030504040204" pitchFamily="34" charset="0"/>
                <a:ea typeface="+mn-ea"/>
                <a:cs typeface="Tahoma" panose="020B0604030504040204" pitchFamily="34" charset="0"/>
              </a:rPr>
              <a:t> </a:t>
            </a:r>
            <a:r>
              <a:rPr kumimoji="0" sz="3699" b="1" i="0" u="none" strike="noStrike" kern="1200" cap="none" spc="-52" normalizeH="0" baseline="0" noProof="0" dirty="0">
                <a:ln>
                  <a:noFill/>
                </a:ln>
                <a:solidFill>
                  <a:srgbClr val="FFFFFF"/>
                </a:solidFill>
                <a:effectLst/>
                <a:uLnTx/>
                <a:uFillTx/>
                <a:latin typeface="Tahoma" panose="020B0604030504040204" pitchFamily="34" charset="0"/>
                <a:ea typeface="+mn-ea"/>
                <a:cs typeface="Tahoma" panose="020B0604030504040204" pitchFamily="34" charset="0"/>
              </a:rPr>
              <a:t>YOU</a:t>
            </a:r>
            <a:endParaRPr kumimoji="0" sz="3699" b="1" i="0" u="none" strike="noStrike" kern="1200" cap="none" spc="0" normalizeH="0" baseline="0" noProof="0" dirty="0">
              <a:ln>
                <a:noFill/>
              </a:ln>
              <a:solidFill>
                <a:srgbClr val="000000"/>
              </a:solidFill>
              <a:effectLst/>
              <a:uLnTx/>
              <a:uFillTx/>
              <a:latin typeface="Tahoma" panose="020B0604030504040204" pitchFamily="34" charset="0"/>
              <a:ea typeface="+mn-ea"/>
              <a:cs typeface="Tahoma" panose="020B0604030504040204" pitchFamily="34" charset="0"/>
            </a:endParaRPr>
          </a:p>
        </p:txBody>
      </p:sp>
    </p:spTree>
    <p:extLst>
      <p:ext uri="{BB962C8B-B14F-4D97-AF65-F5344CB8AC3E}">
        <p14:creationId xmlns:p14="http://schemas.microsoft.com/office/powerpoint/2010/main" val="13107001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2.xml><?xml version="1.0" encoding="utf-8"?>
<a:theme xmlns:a="http://schemas.openxmlformats.org/drawingml/2006/main" name="1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3.xml><?xml version="1.0" encoding="utf-8"?>
<a:theme xmlns:a="http://schemas.openxmlformats.org/drawingml/2006/main" name="2_TEMPLATE MASTER">
  <a:themeElements>
    <a:clrScheme name="Transnet">
      <a:dk1>
        <a:srgbClr val="000000"/>
      </a:dk1>
      <a:lt1>
        <a:sysClr val="window" lastClr="FFFFFF"/>
      </a:lt1>
      <a:dk2>
        <a:srgbClr val="69614E"/>
      </a:dk2>
      <a:lt2>
        <a:srgbClr val="C2BBAD"/>
      </a:lt2>
      <a:accent1>
        <a:srgbClr val="A1A250"/>
      </a:accent1>
      <a:accent2>
        <a:srgbClr val="6F90A7"/>
      </a:accent2>
      <a:accent3>
        <a:srgbClr val="84B5BD"/>
      </a:accent3>
      <a:accent4>
        <a:srgbClr val="C7B400"/>
      </a:accent4>
      <a:accent5>
        <a:srgbClr val="E42313"/>
      </a:accent5>
      <a:accent6>
        <a:srgbClr val="95C11F"/>
      </a:accent6>
      <a:hlink>
        <a:srgbClr val="00B0F0"/>
      </a:hlink>
      <a:folHlink>
        <a:srgbClr val="7030A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w="12700">
          <a:solidFill>
            <a:schemeClr val="tx1"/>
          </a:solidFill>
        </a:ln>
      </a:spPr>
      <a:bodyPr wrap="square" lIns="36000" tIns="36000" rIns="36000" bIns="36000" rtlCol="0" anchor="ctr"/>
      <a:lstStyle>
        <a:defPPr algn="ctr">
          <a:lnSpc>
            <a:spcPct val="110000"/>
          </a:lnSpc>
          <a:spcBef>
            <a:spcPts val="92"/>
          </a:spcBef>
          <a:spcAft>
            <a:spcPts val="92"/>
          </a:spcAft>
          <a:defRPr sz="923"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5cbe607-9ae0-4d12-8a29-cada72e15ef4">
      <Terms xmlns="http://schemas.microsoft.com/office/infopath/2007/PartnerControls"/>
    </lcf76f155ced4ddcb4097134ff3c332f>
    <TaxCatchAll xmlns="44c25235-c876-4f6b-bb72-6c235483459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C345FC18277864DB7E837C4B6B456E0" ma:contentTypeVersion="16" ma:contentTypeDescription="Create a new document." ma:contentTypeScope="" ma:versionID="41679f5958159f3a445e0b06b66b61e3">
  <xsd:schema xmlns:xsd="http://www.w3.org/2001/XMLSchema" xmlns:xs="http://www.w3.org/2001/XMLSchema" xmlns:p="http://schemas.microsoft.com/office/2006/metadata/properties" xmlns:ns2="85cbe607-9ae0-4d12-8a29-cada72e15ef4" xmlns:ns3="44c25235-c876-4f6b-bb72-6c2354834594" targetNamespace="http://schemas.microsoft.com/office/2006/metadata/properties" ma:root="true" ma:fieldsID="be4bede1b225dbf47367a767b26db2b4" ns2:_="" ns3:_="">
    <xsd:import namespace="85cbe607-9ae0-4d12-8a29-cada72e15ef4"/>
    <xsd:import namespace="44c25235-c876-4f6b-bb72-6c2354834594"/>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3:SharedWithUsers" minOccurs="0"/>
                <xsd:element ref="ns3:SharedWithDetails" minOccurs="0"/>
                <xsd:element ref="ns2:MediaServiceAutoKeyPoints" minOccurs="0"/>
                <xsd:element ref="ns2:MediaServiceKeyPoints" minOccurs="0"/>
                <xsd:element ref="ns2:MediaLengthInSeconds"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cbe607-9ae0-4d12-8a29-cada72e15e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0d3a02f-48ce-4ca0-977e-7dcfa0419a1b"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4c25235-c876-4f6b-bb72-6c2354834594"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c049bf15-8a12-4b94-8127-fe530b2a3145}" ma:internalName="TaxCatchAll" ma:showField="CatchAllData" ma:web="44c25235-c876-4f6b-bb72-6c2354834594">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8E53A0D-FF07-4C70-A30E-133F516FC611}">
  <ds:schemaRefs>
    <ds:schemaRef ds:uri="http://schemas.microsoft.com/sharepoint/v3/contenttype/forms"/>
  </ds:schemaRefs>
</ds:datastoreItem>
</file>

<file path=customXml/itemProps2.xml><?xml version="1.0" encoding="utf-8"?>
<ds:datastoreItem xmlns:ds="http://schemas.openxmlformats.org/officeDocument/2006/customXml" ds:itemID="{C64AA3A9-A820-4959-AB84-868C8A0F9BD7}">
  <ds:schemaRefs>
    <ds:schemaRef ds:uri="44c25235-c876-4f6b-bb72-6c2354834594"/>
    <ds:schemaRef ds:uri="85cbe607-9ae0-4d12-8a29-cada72e15ef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8735679D-D21C-4EF2-8D32-B20B42996AFF}">
  <ds:schemaRefs>
    <ds:schemaRef ds:uri="44c25235-c876-4f6b-bb72-6c2354834594"/>
    <ds:schemaRef ds:uri="85cbe607-9ae0-4d12-8a29-cada72e15ef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58cf86ee-526f-4536-9daf-d1ee8064d50e}" enabled="1" method="Standard" siteId="{a1a39996-f913-4016-a58a-361c60dec580}" contentBits="0" removed="0"/>
</clbl:labelList>
</file>

<file path=docProps/app.xml><?xml version="1.0" encoding="utf-8"?>
<Properties xmlns="http://schemas.openxmlformats.org/officeDocument/2006/extended-properties" xmlns:vt="http://schemas.openxmlformats.org/officeDocument/2006/docPropsVTypes">
  <Template/>
  <TotalTime>3670</TotalTime>
  <Words>4409</Words>
  <Application>Microsoft Office PowerPoint</Application>
  <PresentationFormat>Widescreen</PresentationFormat>
  <Paragraphs>287</Paragraphs>
  <Slides>25</Slides>
  <Notes>19</Notes>
  <HiddenSlides>0</HiddenSlides>
  <MMClips>0</MMClips>
  <ScaleCrop>false</ScaleCrop>
  <HeadingPairs>
    <vt:vector size="8" baseType="variant">
      <vt:variant>
        <vt:lpstr>Fonts Used</vt:lpstr>
      </vt:variant>
      <vt:variant>
        <vt:i4>10</vt:i4>
      </vt:variant>
      <vt:variant>
        <vt:lpstr>Theme</vt:lpstr>
      </vt:variant>
      <vt:variant>
        <vt:i4>3</vt:i4>
      </vt:variant>
      <vt:variant>
        <vt:lpstr>Embedded OLE Servers</vt:lpstr>
      </vt:variant>
      <vt:variant>
        <vt:i4>1</vt:i4>
      </vt:variant>
      <vt:variant>
        <vt:lpstr>Slide Titles</vt:lpstr>
      </vt:variant>
      <vt:variant>
        <vt:i4>25</vt:i4>
      </vt:variant>
    </vt:vector>
  </HeadingPairs>
  <TitlesOfParts>
    <vt:vector size="39" baseType="lpstr">
      <vt:lpstr>Apex New Bold</vt:lpstr>
      <vt:lpstr>Apex New Book</vt:lpstr>
      <vt:lpstr>Apex New Medium</vt:lpstr>
      <vt:lpstr>Apex New Medium Italic</vt:lpstr>
      <vt:lpstr>Arial</vt:lpstr>
      <vt:lpstr>Calibri</vt:lpstr>
      <vt:lpstr>Symbol</vt:lpstr>
      <vt:lpstr>Tahoma</vt:lpstr>
      <vt:lpstr>Tahoma Regular</vt:lpstr>
      <vt:lpstr>Wingdings</vt:lpstr>
      <vt:lpstr>1_TEMPLATE MASTER</vt:lpstr>
      <vt:lpstr>1_TEMPLATE MASTER</vt:lpstr>
      <vt:lpstr>2_TEMPLATE MASTER</vt:lpstr>
      <vt:lpstr>think-cell Slide</vt:lpstr>
      <vt:lpstr>PowerPoint Presentation</vt:lpstr>
      <vt:lpstr>Content</vt:lpstr>
      <vt:lpstr>    Ground Rules</vt:lpstr>
      <vt:lpstr>       RFP Timelines</vt:lpstr>
      <vt:lpstr>Evaluation Methodology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Strauss</dc:creator>
  <cp:lastModifiedBy>Brenda Baloyi   Transnet Rail Infrastructure Manager  JHB</cp:lastModifiedBy>
  <cp:revision>47</cp:revision>
  <cp:lastPrinted>2020-07-17T12:09:20Z</cp:lastPrinted>
  <dcterms:created xsi:type="dcterms:W3CDTF">2020-05-19T16:46:16Z</dcterms:created>
  <dcterms:modified xsi:type="dcterms:W3CDTF">2026-08-24T10:22:50Z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0x01010005B3FA49BB89C04CB5943FD913F3E997</vt:lpwstr>
  </property>
  <property fmtid="{D5CDD505-2E9C-101B-9397-08002B2CF9AE}" pid="3" name="MediaServiceImageTags">
    <vt:lpwstr/>
  </property>
  <property fmtid="{D5CDD505-2E9C-101B-9397-08002B2CF9AE}" pid="4" name="MSIP_Label_58cf86ee-526f-4536-9daf-d1ee8064d50e_Enabled">
    <vt:lpwstr>true</vt:lpwstr>
  </property>
  <property fmtid="{D5CDD505-2E9C-101B-9397-08002B2CF9AE}" pid="5" name="MSIP_Label_58cf86ee-526f-4536-9daf-d1ee8064d50e_SetDate">
    <vt:lpwstr>2025-10-03T10:01:05Z</vt:lpwstr>
  </property>
  <property fmtid="{D5CDD505-2E9C-101B-9397-08002B2CF9AE}" pid="6" name="MSIP_Label_58cf86ee-526f-4536-9daf-d1ee8064d50e_Method">
    <vt:lpwstr>Standard</vt:lpwstr>
  </property>
  <property fmtid="{D5CDD505-2E9C-101B-9397-08002B2CF9AE}" pid="7" name="MSIP_Label_58cf86ee-526f-4536-9daf-d1ee8064d50e_Name">
    <vt:lpwstr>Internal Only Information</vt:lpwstr>
  </property>
  <property fmtid="{D5CDD505-2E9C-101B-9397-08002B2CF9AE}" pid="8" name="MSIP_Label_58cf86ee-526f-4536-9daf-d1ee8064d50e_SiteId">
    <vt:lpwstr>a1a39996-f913-4016-a58a-361c60dec580</vt:lpwstr>
  </property>
  <property fmtid="{D5CDD505-2E9C-101B-9397-08002B2CF9AE}" pid="9" name="MSIP_Label_58cf86ee-526f-4536-9daf-d1ee8064d50e_ActionId">
    <vt:lpwstr>2b4ea14e-ecc9-4cf6-9d81-9371a006db7f</vt:lpwstr>
  </property>
  <property fmtid="{D5CDD505-2E9C-101B-9397-08002B2CF9AE}" pid="10" name="MSIP_Label_58cf86ee-526f-4536-9daf-d1ee8064d50e_ContentBits">
    <vt:lpwstr>0</vt:lpwstr>
  </property>
  <property fmtid="{D5CDD505-2E9C-101B-9397-08002B2CF9AE}" pid="11" name="MSIP_Label_58cf86ee-526f-4536-9daf-d1ee8064d50e_Tag">
    <vt:lpwstr>10, 3, 0, 1</vt:lpwstr>
  </property>
</Properties>
</file>